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glb" ContentType="model/gltf.binary"/>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65" r:id="rId2"/>
  </p:sldMasterIdLst>
  <p:notesMasterIdLst>
    <p:notesMasterId r:id="rId58"/>
  </p:notesMasterIdLst>
  <p:handoutMasterIdLst>
    <p:handoutMasterId r:id="rId59"/>
  </p:handoutMasterIdLst>
  <p:sldIdLst>
    <p:sldId id="1314" r:id="rId3"/>
    <p:sldId id="1324" r:id="rId4"/>
    <p:sldId id="1346" r:id="rId5"/>
    <p:sldId id="1326" r:id="rId6"/>
    <p:sldId id="1369" r:id="rId7"/>
    <p:sldId id="1370" r:id="rId8"/>
    <p:sldId id="1393" r:id="rId9"/>
    <p:sldId id="1394" r:id="rId10"/>
    <p:sldId id="1395" r:id="rId11"/>
    <p:sldId id="1366" r:id="rId12"/>
    <p:sldId id="1433" r:id="rId13"/>
    <p:sldId id="1328" r:id="rId14"/>
    <p:sldId id="1434" r:id="rId15"/>
    <p:sldId id="1362" r:id="rId16"/>
    <p:sldId id="1396" r:id="rId17"/>
    <p:sldId id="1397" r:id="rId18"/>
    <p:sldId id="1398" r:id="rId19"/>
    <p:sldId id="1399" r:id="rId20"/>
    <p:sldId id="1363" r:id="rId21"/>
    <p:sldId id="1365" r:id="rId22"/>
    <p:sldId id="1367" r:id="rId23"/>
    <p:sldId id="1430" r:id="rId24"/>
    <p:sldId id="1368" r:id="rId25"/>
    <p:sldId id="1431" r:id="rId26"/>
    <p:sldId id="1372" r:id="rId27"/>
    <p:sldId id="1406" r:id="rId28"/>
    <p:sldId id="1407" r:id="rId29"/>
    <p:sldId id="1400" r:id="rId30"/>
    <p:sldId id="1401" r:id="rId31"/>
    <p:sldId id="1402" r:id="rId32"/>
    <p:sldId id="1403" r:id="rId33"/>
    <p:sldId id="1404" r:id="rId34"/>
    <p:sldId id="1408" r:id="rId35"/>
    <p:sldId id="1418" r:id="rId36"/>
    <p:sldId id="1409" r:id="rId37"/>
    <p:sldId id="1410" r:id="rId38"/>
    <p:sldId id="1423" r:id="rId39"/>
    <p:sldId id="1419" r:id="rId40"/>
    <p:sldId id="1420" r:id="rId41"/>
    <p:sldId id="1411" r:id="rId42"/>
    <p:sldId id="1413" r:id="rId43"/>
    <p:sldId id="1414" r:id="rId44"/>
    <p:sldId id="1415" r:id="rId45"/>
    <p:sldId id="1416" r:id="rId46"/>
    <p:sldId id="1417" r:id="rId47"/>
    <p:sldId id="1421" r:id="rId48"/>
    <p:sldId id="1422" r:id="rId49"/>
    <p:sldId id="1425" r:id="rId50"/>
    <p:sldId id="1424" r:id="rId51"/>
    <p:sldId id="1426" r:id="rId52"/>
    <p:sldId id="1432" r:id="rId53"/>
    <p:sldId id="1428" r:id="rId54"/>
    <p:sldId id="1429" r:id="rId55"/>
    <p:sldId id="1427" r:id="rId56"/>
    <p:sldId id="1356" r:id="rId57"/>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1326"/>
            <p14:sldId id="1369"/>
            <p14:sldId id="1370"/>
            <p14:sldId id="1393"/>
            <p14:sldId id="1394"/>
            <p14:sldId id="1395"/>
            <p14:sldId id="1366"/>
            <p14:sldId id="1433"/>
            <p14:sldId id="1328"/>
            <p14:sldId id="1434"/>
            <p14:sldId id="1362"/>
            <p14:sldId id="1396"/>
            <p14:sldId id="1397"/>
            <p14:sldId id="1398"/>
            <p14:sldId id="1399"/>
            <p14:sldId id="1363"/>
            <p14:sldId id="1365"/>
            <p14:sldId id="1367"/>
            <p14:sldId id="1430"/>
            <p14:sldId id="1368"/>
            <p14:sldId id="1431"/>
            <p14:sldId id="1372"/>
            <p14:sldId id="1406"/>
            <p14:sldId id="1407"/>
            <p14:sldId id="1400"/>
            <p14:sldId id="1401"/>
            <p14:sldId id="1402"/>
            <p14:sldId id="1403"/>
            <p14:sldId id="1404"/>
            <p14:sldId id="1408"/>
            <p14:sldId id="1418"/>
            <p14:sldId id="1409"/>
            <p14:sldId id="1410"/>
            <p14:sldId id="1423"/>
            <p14:sldId id="1419"/>
            <p14:sldId id="1420"/>
            <p14:sldId id="1411"/>
            <p14:sldId id="1413"/>
            <p14:sldId id="1414"/>
            <p14:sldId id="1415"/>
            <p14:sldId id="1416"/>
            <p14:sldId id="1417"/>
            <p14:sldId id="1421"/>
            <p14:sldId id="1422"/>
            <p14:sldId id="1425"/>
            <p14:sldId id="1424"/>
            <p14:sldId id="1426"/>
            <p14:sldId id="1432"/>
            <p14:sldId id="1428"/>
            <p14:sldId id="1429"/>
            <p14:sldId id="1427"/>
            <p14:sldId id="1356"/>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E2E200"/>
    <a:srgbClr val="B7CFCE"/>
    <a:srgbClr val="000066"/>
    <a:srgbClr val="080808"/>
    <a:srgbClr val="B48900"/>
    <a:srgbClr val="008000"/>
    <a:srgbClr val="FF9999"/>
    <a:srgbClr val="FF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F8C1469-8CF9-4D0E-8738-0D3461E21264}" v="47" dt="2023-04-19T17:50:30.43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74" autoAdjust="0"/>
  </p:normalViewPr>
  <p:slideViewPr>
    <p:cSldViewPr>
      <p:cViewPr varScale="1">
        <p:scale>
          <a:sx n="113" d="100"/>
          <a:sy n="113" d="100"/>
        </p:scale>
        <p:origin x="1536" y="120"/>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microsoft.com/office/2015/10/relationships/revisionInfo" Target="revisionInfo.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640230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068084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8397998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5080316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50148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0221701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6440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10004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132983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8632538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499926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61607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0158994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9457177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724917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562577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66464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752427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511592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91432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8501476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2203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7782081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42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02527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885688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2432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087546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4988473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287085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862559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62616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3308653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807930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8966645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441487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51502585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54</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6213214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55</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6</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6069254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7</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9242221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8</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113003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9705645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0"/>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0"/>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0"/>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0"/>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8" name="Footer Placeholder 7"/>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9" name="Slide Number Placeholder 8"/>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4" name="Footer Placeholder 3"/>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5" name="Slide Number Placeholder 4"/>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3" name="Footer Placeholder 2"/>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4" name="Slide Number Placeholder 3"/>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6" name="Footer Placeholder 5"/>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7" name="Slide Number Placeholder 6"/>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C67AD86-B9CB-495F-B181-E371DDAAE9EF}" type="datetimeFigureOut">
              <a:rPr lang="en-US" smtClean="0">
                <a:solidFill>
                  <a:prstClr val="black">
                    <a:tint val="75000"/>
                  </a:prstClr>
                </a:solidFill>
                <a:latin typeface="Calibri"/>
              </a:rPr>
              <a:pPr/>
              <a:t>5/25/2023</a:t>
            </a:fld>
            <a:endParaRPr lang="en-US" dirty="0">
              <a:solidFill>
                <a:prstClr val="black">
                  <a:tint val="75000"/>
                </a:prstClr>
              </a:solidFill>
              <a:latin typeface="Calibri"/>
            </a:endParaRPr>
          </a:p>
        </p:txBody>
      </p:sp>
      <p:sp>
        <p:nvSpPr>
          <p:cNvPr id="5" name="Footer Placeholder 4"/>
          <p:cNvSpPr>
            <a:spLocks noGrp="1"/>
          </p:cNvSpPr>
          <p:nvPr>
            <p:ph type="ftr" sz="quarter" idx="11"/>
          </p:nvPr>
        </p:nvSpPr>
        <p:spPr/>
        <p:txBody>
          <a:bodyPr/>
          <a:lstStyle/>
          <a:p>
            <a:endParaRPr lang="en-US" dirty="0">
              <a:solidFill>
                <a:prstClr val="black">
                  <a:tint val="75000"/>
                </a:prstClr>
              </a:solidFill>
              <a:latin typeface="Calibri"/>
            </a:endParaRPr>
          </a:p>
        </p:txBody>
      </p:sp>
      <p:sp>
        <p:nvSpPr>
          <p:cNvPr id="6" name="Slide Number Placeholder 5"/>
          <p:cNvSpPr>
            <a:spLocks noGrp="1"/>
          </p:cNvSpPr>
          <p:nvPr>
            <p:ph type="sldNum" sz="quarter" idx="12"/>
          </p:nvPr>
        </p:nvSpPr>
        <p:spPr/>
        <p:txBody>
          <a:bodyPr/>
          <a:lstStyle/>
          <a:p>
            <a:fld id="{F41D88F1-9F7A-41EE-8511-0C18C1CAA471}" type="slidenum">
              <a:rPr lang="en-US" smtClean="0">
                <a:solidFill>
                  <a:prstClr val="black">
                    <a:tint val="75000"/>
                  </a:prstClr>
                </a:solidFill>
                <a:latin typeface="Calibri"/>
              </a:rPr>
              <a:pPr/>
              <a:t>‹#›</a:t>
            </a:fld>
            <a:endParaRPr lang="en-US" dirty="0">
              <a:solidFill>
                <a:prstClr val="black">
                  <a:tint val="75000"/>
                </a:prstClr>
              </a:solidFill>
              <a:latin typeface="Calibri"/>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3231642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0"/>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oleObject" Target="../embeddings/oleObject1.bin"/><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theme" Target="../theme/theme2.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0"/>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3"/>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030" name="Photo Editor Photo" r:id="rId18" imgW="3895238" imgH="5619048" progId="">
                  <p:embed/>
                </p:oleObj>
              </mc:Choice>
              <mc:Fallback>
                <p:oleObj name="Photo Editor Photo" r:id="rId18" imgW="3895238" imgH="5619048" progId="">
                  <p:embed/>
                  <p:pic>
                    <p:nvPicPr>
                      <p:cNvPr id="1026" name="Object 7"/>
                      <p:cNvPicPr>
                        <a:picLocks noChangeAspect="1" noChangeArrowheads="1"/>
                      </p:cNvPicPr>
                      <p:nvPr/>
                    </p:nvPicPr>
                    <p:blipFill>
                      <a:blip r:embed="rId19">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fontAlgn="auto">
              <a:spcBef>
                <a:spcPts val="0"/>
              </a:spcBef>
              <a:spcAft>
                <a:spcPts val="0"/>
              </a:spcAft>
            </a:pPr>
            <a:fld id="{4C67AD86-B9CB-495F-B181-E371DDAAE9EF}" type="datetimeFigureOut">
              <a:rPr lang="en-US" b="0" smtClean="0">
                <a:solidFill>
                  <a:prstClr val="black">
                    <a:tint val="75000"/>
                  </a:prstClr>
                </a:solidFill>
                <a:latin typeface="Calibri"/>
              </a:rPr>
              <a:pPr fontAlgn="auto">
                <a:spcBef>
                  <a:spcPts val="0"/>
                </a:spcBef>
                <a:spcAft>
                  <a:spcPts val="0"/>
                </a:spcAft>
              </a:pPr>
              <a:t>5/25/2023</a:t>
            </a:fld>
            <a:endParaRPr lang="en-US" b="0" dirty="0">
              <a:solidFill>
                <a:prstClr val="black">
                  <a:tint val="75000"/>
                </a:prstClr>
              </a:solidFill>
              <a:latin typeface="Calibri"/>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fontAlgn="auto">
              <a:spcBef>
                <a:spcPts val="0"/>
              </a:spcBef>
              <a:spcAft>
                <a:spcPts val="0"/>
              </a:spcAft>
            </a:pPr>
            <a:endParaRPr lang="en-US" b="0" dirty="0">
              <a:solidFill>
                <a:prstClr val="black">
                  <a:tint val="75000"/>
                </a:prstClr>
              </a:solidFill>
              <a:latin typeface="Calibri"/>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fontAlgn="auto">
              <a:spcBef>
                <a:spcPts val="0"/>
              </a:spcBef>
              <a:spcAft>
                <a:spcPts val="0"/>
              </a:spcAft>
            </a:pPr>
            <a:fld id="{F41D88F1-9F7A-41EE-8511-0C18C1CAA471}" type="slidenum">
              <a:rPr lang="en-US" b="0" smtClean="0">
                <a:solidFill>
                  <a:prstClr val="black">
                    <a:tint val="75000"/>
                  </a:prstClr>
                </a:solidFill>
                <a:latin typeface="Calibri"/>
              </a:rPr>
              <a:pPr fontAlgn="auto">
                <a:spcBef>
                  <a:spcPts val="0"/>
                </a:spcBef>
                <a:spcAft>
                  <a:spcPts val="0"/>
                </a:spcAft>
              </a:pPr>
              <a:t>‹#›</a:t>
            </a:fld>
            <a:endParaRPr lang="en-US" b="0" dirty="0">
              <a:solidFill>
                <a:prstClr val="black">
                  <a:tint val="75000"/>
                </a:prstClr>
              </a:solidFill>
              <a:latin typeface="Calibri"/>
            </a:endParaRPr>
          </a:p>
        </p:txBody>
      </p:sp>
    </p:spTree>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7.xml"/><Relationship Id="rId6" Type="http://schemas.openxmlformats.org/officeDocument/2006/relationships/image" Target="../media/image5.png"/><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27.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2.xml"/><Relationship Id="rId1" Type="http://schemas.openxmlformats.org/officeDocument/2006/relationships/slideLayout" Target="../slideLayouts/slideLayout27.xml"/><Relationship Id="rId5" Type="http://schemas.openxmlformats.org/officeDocument/2006/relationships/image" Target="../media/image24.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3.xml"/><Relationship Id="rId1" Type="http://schemas.openxmlformats.org/officeDocument/2006/relationships/slideLayout" Target="../slideLayouts/slideLayout27.xml"/><Relationship Id="rId5" Type="http://schemas.openxmlformats.org/officeDocument/2006/relationships/image" Target="../media/image25.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4.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5.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6.xml"/><Relationship Id="rId1" Type="http://schemas.openxmlformats.org/officeDocument/2006/relationships/slideLayout" Target="../slideLayouts/slideLayout27.xml"/><Relationship Id="rId5" Type="http://schemas.openxmlformats.org/officeDocument/2006/relationships/image" Target="../media/image26.png"/><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7.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8.xml"/><Relationship Id="rId1" Type="http://schemas.openxmlformats.org/officeDocument/2006/relationships/slideLayout" Target="../slideLayouts/slideLayout27.xml"/><Relationship Id="rId5" Type="http://schemas.openxmlformats.org/officeDocument/2006/relationships/image" Target="../media/image27.png"/><Relationship Id="rId4" Type="http://schemas.openxmlformats.org/officeDocument/2006/relationships/image" Target="../media/image5.png"/></Relationships>
</file>

<file path=ppt/slides/_rels/slide1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9.xml"/><Relationship Id="rId1" Type="http://schemas.openxmlformats.org/officeDocument/2006/relationships/slideLayout" Target="../slideLayouts/slideLayout27.xml"/><Relationship Id="rId5" Type="http://schemas.openxmlformats.org/officeDocument/2006/relationships/image" Target="../media/image28.png"/><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0.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1.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5.png"/></Relationships>
</file>

<file path=ppt/slides/_rels/slide2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2.xml"/><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3.xml"/><Relationship Id="rId1" Type="http://schemas.openxmlformats.org/officeDocument/2006/relationships/slideLayout" Target="../slideLayouts/slideLayout27.xml"/><Relationship Id="rId5" Type="http://schemas.openxmlformats.org/officeDocument/2006/relationships/image" Target="../media/image30.png"/><Relationship Id="rId4" Type="http://schemas.openxmlformats.org/officeDocument/2006/relationships/image" Target="../media/image5.png"/></Relationships>
</file>

<file path=ppt/slides/_rels/slide2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4.xml"/><Relationship Id="rId1" Type="http://schemas.openxmlformats.org/officeDocument/2006/relationships/slideLayout" Target="../slideLayouts/slideLayout27.xml"/><Relationship Id="rId5" Type="http://schemas.openxmlformats.org/officeDocument/2006/relationships/image" Target="../media/image30.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5.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6.xml"/><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7.xml"/><Relationship Id="rId1" Type="http://schemas.openxmlformats.org/officeDocument/2006/relationships/slideLayout" Target="../slideLayouts/slideLayout2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27.xml"/><Relationship Id="rId5" Type="http://schemas.openxmlformats.org/officeDocument/2006/relationships/image" Target="../media/image35.png"/><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2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0.xml"/><Relationship Id="rId1" Type="http://schemas.openxmlformats.org/officeDocument/2006/relationships/slideLayout" Target="../slideLayouts/slideLayout27.xml"/><Relationship Id="rId6" Type="http://schemas.openxmlformats.org/officeDocument/2006/relationships/image" Target="../media/image38.png"/><Relationship Id="rId5" Type="http://schemas.openxmlformats.org/officeDocument/2006/relationships/hyperlink" Target="https://stellarium-web.org/" TargetMode="External"/><Relationship Id="rId4" Type="http://schemas.openxmlformats.org/officeDocument/2006/relationships/image" Target="../media/image5.png"/></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3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3.xml"/><Relationship Id="rId1" Type="http://schemas.openxmlformats.org/officeDocument/2006/relationships/slideLayout" Target="../slideLayouts/slideLayout27.xml"/><Relationship Id="rId5" Type="http://schemas.openxmlformats.org/officeDocument/2006/relationships/image" Target="../media/image39.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4.xml"/><Relationship Id="rId1" Type="http://schemas.openxmlformats.org/officeDocument/2006/relationships/slideLayout" Target="../slideLayouts/slideLayout27.xml"/><Relationship Id="rId5" Type="http://schemas.openxmlformats.org/officeDocument/2006/relationships/image" Target="../media/image39.png"/><Relationship Id="rId4" Type="http://schemas.openxmlformats.org/officeDocument/2006/relationships/image" Target="../media/image5.png"/></Relationships>
</file>

<file path=ppt/slides/_rels/slide35.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7.xml"/><Relationship Id="rId6" Type="http://schemas.openxmlformats.org/officeDocument/2006/relationships/image" Target="../media/image40.png"/><Relationship Id="rId5" Type="http://schemas.microsoft.com/office/2017/06/relationships/model3d" Target="../media/model3d1.glb"/><Relationship Id="rId4" Type="http://schemas.openxmlformats.org/officeDocument/2006/relationships/image" Target="../media/image5.png"/></Relationships>
</file>

<file path=ppt/slides/_rels/slide3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6.xml"/><Relationship Id="rId1" Type="http://schemas.openxmlformats.org/officeDocument/2006/relationships/slideLayout" Target="../slideLayouts/slideLayout27.xml"/><Relationship Id="rId5" Type="http://schemas.openxmlformats.org/officeDocument/2006/relationships/image" Target="../media/image41.png"/><Relationship Id="rId4" Type="http://schemas.openxmlformats.org/officeDocument/2006/relationships/image" Target="../media/image5.png"/></Relationships>
</file>

<file path=ppt/slides/_rels/slide3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7.xml"/><Relationship Id="rId1" Type="http://schemas.openxmlformats.org/officeDocument/2006/relationships/slideLayout" Target="../slideLayouts/slideLayout27.xml"/><Relationship Id="rId5" Type="http://schemas.openxmlformats.org/officeDocument/2006/relationships/image" Target="../media/image42.png"/><Relationship Id="rId4" Type="http://schemas.openxmlformats.org/officeDocument/2006/relationships/image" Target="../media/image5.png"/></Relationships>
</file>

<file path=ppt/slides/_rels/slide3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8.xml"/><Relationship Id="rId1" Type="http://schemas.openxmlformats.org/officeDocument/2006/relationships/slideLayout" Target="../slideLayouts/slideLayout27.xml"/><Relationship Id="rId5" Type="http://schemas.openxmlformats.org/officeDocument/2006/relationships/image" Target="../media/image43.png"/><Relationship Id="rId4" Type="http://schemas.openxmlformats.org/officeDocument/2006/relationships/image" Target="../media/image5.png"/></Relationships>
</file>

<file path=ppt/slides/_rels/slide3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9.xml"/><Relationship Id="rId1" Type="http://schemas.openxmlformats.org/officeDocument/2006/relationships/slideLayout" Target="../slideLayouts/slideLayout27.xml"/><Relationship Id="rId5" Type="http://schemas.openxmlformats.org/officeDocument/2006/relationships/image" Target="../media/image44.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xml"/><Relationship Id="rId1" Type="http://schemas.openxmlformats.org/officeDocument/2006/relationships/slideLayout" Target="../slideLayouts/slideLayout27.xml"/><Relationship Id="rId5" Type="http://schemas.openxmlformats.org/officeDocument/2006/relationships/image" Target="../media/image8.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0.xml"/><Relationship Id="rId1" Type="http://schemas.openxmlformats.org/officeDocument/2006/relationships/slideLayout" Target="../slideLayouts/slideLayout27.xml"/><Relationship Id="rId5" Type="http://schemas.openxmlformats.org/officeDocument/2006/relationships/image" Target="../media/image45.png"/><Relationship Id="rId4" Type="http://schemas.openxmlformats.org/officeDocument/2006/relationships/image" Target="../media/image5.png"/></Relationships>
</file>

<file path=ppt/slides/_rels/slide4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1.xml"/><Relationship Id="rId1" Type="http://schemas.openxmlformats.org/officeDocument/2006/relationships/slideLayout" Target="../slideLayouts/slideLayout27.xml"/><Relationship Id="rId5" Type="http://schemas.openxmlformats.org/officeDocument/2006/relationships/image" Target="../media/image46.png"/><Relationship Id="rId4" Type="http://schemas.openxmlformats.org/officeDocument/2006/relationships/image" Target="../media/image5.png"/></Relationships>
</file>

<file path=ppt/slides/_rels/slide4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2.xml"/><Relationship Id="rId1" Type="http://schemas.openxmlformats.org/officeDocument/2006/relationships/slideLayout" Target="../slideLayouts/slideLayout2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5.png"/></Relationships>
</file>

<file path=ppt/slides/_rels/slide4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3.xml"/><Relationship Id="rId1" Type="http://schemas.openxmlformats.org/officeDocument/2006/relationships/slideLayout" Target="../slideLayouts/slideLayout27.xml"/><Relationship Id="rId5" Type="http://schemas.openxmlformats.org/officeDocument/2006/relationships/image" Target="../media/image49.png"/><Relationship Id="rId4" Type="http://schemas.openxmlformats.org/officeDocument/2006/relationships/image" Target="../media/image5.png"/></Relationships>
</file>

<file path=ppt/slides/_rels/slide4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4.xml"/><Relationship Id="rId1" Type="http://schemas.openxmlformats.org/officeDocument/2006/relationships/slideLayout" Target="../slideLayouts/slideLayout27.xml"/><Relationship Id="rId5" Type="http://schemas.openxmlformats.org/officeDocument/2006/relationships/image" Target="../media/image50.png"/><Relationship Id="rId4" Type="http://schemas.openxmlformats.org/officeDocument/2006/relationships/image" Target="../media/image5.png"/></Relationships>
</file>

<file path=ppt/slides/_rels/slide4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5.xml"/><Relationship Id="rId1" Type="http://schemas.openxmlformats.org/officeDocument/2006/relationships/slideLayout" Target="../slideLayouts/slideLayout27.xml"/><Relationship Id="rId5" Type="http://schemas.openxmlformats.org/officeDocument/2006/relationships/image" Target="../media/image51.png"/><Relationship Id="rId4" Type="http://schemas.openxmlformats.org/officeDocument/2006/relationships/image" Target="../media/image5.png"/></Relationships>
</file>

<file path=ppt/slides/_rels/slide4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6.xml"/><Relationship Id="rId1" Type="http://schemas.openxmlformats.org/officeDocument/2006/relationships/slideLayout" Target="../slideLayouts/slideLayout27.xml"/><Relationship Id="rId5" Type="http://schemas.openxmlformats.org/officeDocument/2006/relationships/image" Target="../media/image39.png"/><Relationship Id="rId4" Type="http://schemas.openxmlformats.org/officeDocument/2006/relationships/image" Target="../media/image5.png"/></Relationships>
</file>

<file path=ppt/slides/_rels/slide4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7.xml"/><Relationship Id="rId1" Type="http://schemas.openxmlformats.org/officeDocument/2006/relationships/slideLayout" Target="../slideLayouts/slideLayout27.xml"/><Relationship Id="rId5" Type="http://schemas.openxmlformats.org/officeDocument/2006/relationships/image" Target="../media/image52.png"/><Relationship Id="rId4" Type="http://schemas.openxmlformats.org/officeDocument/2006/relationships/image" Target="../media/image5.png"/></Relationships>
</file>

<file path=ppt/slides/_rels/slide48.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8.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4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49.xml"/><Relationship Id="rId1" Type="http://schemas.openxmlformats.org/officeDocument/2006/relationships/slideLayout" Target="../slideLayouts/slideLayout27.xml"/><Relationship Id="rId5" Type="http://schemas.openxmlformats.org/officeDocument/2006/relationships/image" Target="../media/image53.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xml"/><Relationship Id="rId1" Type="http://schemas.openxmlformats.org/officeDocument/2006/relationships/slideLayout" Target="../slideLayouts/slideLayout27.xml"/><Relationship Id="rId5" Type="http://schemas.openxmlformats.org/officeDocument/2006/relationships/image" Target="../media/image9.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0.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5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1.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5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5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3.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5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4.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55.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55.xml"/><Relationship Id="rId1" Type="http://schemas.openxmlformats.org/officeDocument/2006/relationships/slideLayout" Target="../slideLayouts/slideLayout27.xml"/><Relationship Id="rId5" Type="http://schemas.openxmlformats.org/officeDocument/2006/relationships/image" Target="../media/image54.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BC19413-1A0D-1C4A-BDC9-38C9CBE45158}"/>
              </a:ext>
            </a:extLst>
          </p:cNvPr>
          <p:cNvSpPr txBox="1"/>
          <p:nvPr/>
        </p:nvSpPr>
        <p:spPr>
          <a:xfrm>
            <a:off x="0" y="0"/>
            <a:ext cx="9144000" cy="4893647"/>
          </a:xfrm>
          <a:prstGeom prst="rect">
            <a:avLst/>
          </a:prstGeom>
          <a:noFill/>
        </p:spPr>
        <p:txBody>
          <a:bodyPr wrap="square" rtlCol="0">
            <a:spAutoFit/>
          </a:bodyPr>
          <a:lstStyle/>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Emergency Navigation</a:t>
            </a:r>
          </a:p>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NN220-17</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0" y="0"/>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5"/>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2023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3" name="Picture 2">
            <a:extLst>
              <a:ext uri="{FF2B5EF4-FFF2-40B4-BE49-F238E27FC236}">
                <a16:creationId xmlns:a16="http://schemas.microsoft.com/office/drawing/2014/main" id="{128B1514-CA95-4A2A-A22D-6D208E6C8C34}"/>
              </a:ext>
            </a:extLst>
          </p:cNvPr>
          <p:cNvPicPr>
            <a:picLocks noChangeAspect="1"/>
          </p:cNvPicPr>
          <p:nvPr/>
        </p:nvPicPr>
        <p:blipFill>
          <a:blip r:embed="rId7"/>
          <a:stretch>
            <a:fillRect/>
          </a:stretch>
        </p:blipFill>
        <p:spPr>
          <a:xfrm>
            <a:off x="0" y="1447800"/>
            <a:ext cx="9143999" cy="5076825"/>
          </a:xfrm>
          <a:prstGeom prst="rect">
            <a:avLst/>
          </a:prstGeom>
        </p:spPr>
      </p:pic>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Deck Log</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4157532301"/>
              </p:ext>
            </p:extLst>
          </p:nvPr>
        </p:nvGraphicFramePr>
        <p:xfrm>
          <a:off x="4495800" y="1828800"/>
          <a:ext cx="4351840" cy="4632960"/>
        </p:xfrm>
        <a:graphic>
          <a:graphicData uri="http://schemas.openxmlformats.org/drawingml/2006/table">
            <a:tbl>
              <a:tblPr firstRow="1" firstCol="1" bandRow="1">
                <a:tableStyleId>{5C22544A-7EE6-4342-B048-85BDC9FD1C3A}</a:tableStyleId>
              </a:tblPr>
              <a:tblGrid>
                <a:gridCol w="43518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400" b="1" dirty="0">
                          <a:solidFill>
                            <a:schemeClr val="tx1"/>
                          </a:solidFill>
                          <a:effectLst/>
                          <a:latin typeface="Times New Roman" panose="02020603050405020304" pitchFamily="18" charset="0"/>
                          <a:ea typeface="Times New Roman" panose="02020603050405020304" pitchFamily="18" charset="0"/>
                        </a:rPr>
                        <a:t>-</a:t>
                      </a:r>
                      <a:r>
                        <a:rPr lang="en-US" sz="1600" b="1" u="none" dirty="0">
                          <a:solidFill>
                            <a:schemeClr val="tx1"/>
                          </a:solidFill>
                          <a:effectLst/>
                          <a:latin typeface="Times New Roman" panose="02020603050405020304" pitchFamily="18" charset="0"/>
                          <a:ea typeface="Times New Roman" panose="02020603050405020304" pitchFamily="18" charset="0"/>
                        </a:rPr>
                        <a:t>At the onset of a navigation emergency, a navigation log should be started if the deck log is not already maintained.</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-Note the date and time of the casualty.</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-Enter in initial navigation information to include ship’s position, status of all navigation systems, decisions made and any reasons why those decisions were made.</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-The best determination of position when casualty occurred should be noted, followed by a full account of courses, distances, positions, winds, currents, etc.</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-Leave no important navigation information to memory.</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9391687F-520B-4D9E-A3AE-15979A50EF57}"/>
              </a:ext>
            </a:extLst>
          </p:cNvPr>
          <p:cNvPicPr>
            <a:picLocks noChangeAspect="1"/>
          </p:cNvPicPr>
          <p:nvPr/>
        </p:nvPicPr>
        <p:blipFill>
          <a:blip r:embed="rId5"/>
          <a:stretch>
            <a:fillRect/>
          </a:stretch>
        </p:blipFill>
        <p:spPr>
          <a:xfrm>
            <a:off x="0" y="3505200"/>
            <a:ext cx="4457542" cy="2967624"/>
          </a:xfrm>
          <a:prstGeom prst="rect">
            <a:avLst/>
          </a:prstGeom>
        </p:spPr>
      </p:pic>
      <p:pic>
        <p:nvPicPr>
          <p:cNvPr id="5" name="Picture 4">
            <a:extLst>
              <a:ext uri="{FF2B5EF4-FFF2-40B4-BE49-F238E27FC236}">
                <a16:creationId xmlns:a16="http://schemas.microsoft.com/office/drawing/2014/main" id="{56A23020-6F98-4128-84A4-3568BB168B89}"/>
              </a:ext>
            </a:extLst>
          </p:cNvPr>
          <p:cNvPicPr>
            <a:picLocks noChangeAspect="1"/>
          </p:cNvPicPr>
          <p:nvPr/>
        </p:nvPicPr>
        <p:blipFill>
          <a:blip r:embed="rId6"/>
          <a:stretch>
            <a:fillRect/>
          </a:stretch>
        </p:blipFill>
        <p:spPr>
          <a:xfrm>
            <a:off x="1183848" y="1752600"/>
            <a:ext cx="1898939" cy="1638300"/>
          </a:xfrm>
          <a:prstGeom prst="rect">
            <a:avLst/>
          </a:prstGeom>
        </p:spPr>
      </p:pic>
    </p:spTree>
    <p:extLst>
      <p:ext uri="{BB962C8B-B14F-4D97-AF65-F5344CB8AC3E}">
        <p14:creationId xmlns:p14="http://schemas.microsoft.com/office/powerpoint/2010/main" val="253095534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Emergency Navigation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1754326"/>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moment that an emergency occurs, the prudent Navigator should use all means to establish a position.</a:t>
            </a: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-If GPS is still available, fixing your position should remain relatively unchanged.</a:t>
            </a: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-However, in a situation where there is a significant loss or degradation of navigation sensors, a Navigator needs to find a position without reliable sources.</a:t>
            </a: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-In an emergency situation, a degree of error may have to be acceptable. </a:t>
            </a:r>
          </a:p>
        </p:txBody>
      </p:sp>
      <p:pic>
        <p:nvPicPr>
          <p:cNvPr id="4" name="Picture 3">
            <a:extLst>
              <a:ext uri="{FF2B5EF4-FFF2-40B4-BE49-F238E27FC236}">
                <a16:creationId xmlns:a16="http://schemas.microsoft.com/office/drawing/2014/main" id="{CBD5FEE9-8D4B-42BB-B587-20C93C2090B9}"/>
              </a:ext>
            </a:extLst>
          </p:cNvPr>
          <p:cNvPicPr>
            <a:picLocks noChangeAspect="1"/>
          </p:cNvPicPr>
          <p:nvPr/>
        </p:nvPicPr>
        <p:blipFill>
          <a:blip r:embed="rId5"/>
          <a:stretch>
            <a:fillRect/>
          </a:stretch>
        </p:blipFill>
        <p:spPr>
          <a:xfrm>
            <a:off x="2057400" y="3892869"/>
            <a:ext cx="4648200" cy="2611845"/>
          </a:xfrm>
          <a:prstGeom prst="rect">
            <a:avLst/>
          </a:prstGeom>
        </p:spPr>
      </p:pic>
    </p:spTree>
    <p:extLst>
      <p:ext uri="{BB962C8B-B14F-4D97-AF65-F5344CB8AC3E}">
        <p14:creationId xmlns:p14="http://schemas.microsoft.com/office/powerpoint/2010/main" val="171667987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Most Probable Position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15714579"/>
              </p:ext>
            </p:extLst>
          </p:nvPr>
        </p:nvGraphicFramePr>
        <p:xfrm>
          <a:off x="3886200" y="1758093"/>
          <a:ext cx="4961440" cy="5023707"/>
        </p:xfrm>
        <a:graphic>
          <a:graphicData uri="http://schemas.openxmlformats.org/drawingml/2006/table">
            <a:tbl>
              <a:tblPr firstRow="1" firstCol="1" bandRow="1">
                <a:tableStyleId>{5C22544A-7EE6-4342-B048-85BDC9FD1C3A}</a:tableStyleId>
              </a:tblPr>
              <a:tblGrid>
                <a:gridCol w="4961440">
                  <a:extLst>
                    <a:ext uri="{9D8B030D-6E8A-4147-A177-3AD203B41FA5}">
                      <a16:colId xmlns:a16="http://schemas.microsoft.com/office/drawing/2014/main" val="460837169"/>
                    </a:ext>
                  </a:extLst>
                </a:gridCol>
              </a:tblGrid>
              <a:tr h="4772522">
                <a:tc>
                  <a:txBody>
                    <a:bodyPr/>
                    <a:lstStyle/>
                    <a:p>
                      <a:pPr marL="0" marR="0" hangingPunct="0">
                        <a:spcBef>
                          <a:spcPts val="0"/>
                        </a:spcBef>
                        <a:spcAft>
                          <a:spcPts val="0"/>
                        </a:spcAft>
                      </a:pPr>
                      <a:r>
                        <a:rPr lang="en-US" sz="1400" dirty="0">
                          <a:solidFill>
                            <a:schemeClr val="tx1"/>
                          </a:solidFill>
                          <a:effectLst/>
                          <a:latin typeface="Times New Roman" panose="02020603050405020304" pitchFamily="18" charset="0"/>
                          <a:ea typeface="Times New Roman" panose="02020603050405020304" pitchFamily="18" charset="0"/>
                        </a:rPr>
                        <a:t>-</a:t>
                      </a:r>
                      <a:r>
                        <a:rPr lang="en-US" sz="1600" u="none" dirty="0">
                          <a:solidFill>
                            <a:schemeClr val="tx1"/>
                          </a:solidFill>
                          <a:effectLst/>
                          <a:latin typeface="Times New Roman" panose="02020603050405020304" pitchFamily="18" charset="0"/>
                          <a:ea typeface="Times New Roman" panose="02020603050405020304" pitchFamily="18" charset="0"/>
                        </a:rPr>
                        <a:t>In the event of a loss of electronic systems, we may need to establish the </a:t>
                      </a:r>
                      <a:r>
                        <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Most Probable Position.</a:t>
                      </a:r>
                    </a:p>
                    <a:p>
                      <a:pPr marL="0" marR="0" hangingPunct="0">
                        <a:spcBef>
                          <a:spcPts val="0"/>
                        </a:spcBef>
                        <a:spcAft>
                          <a:spcPts val="0"/>
                        </a:spcAft>
                      </a:pPr>
                      <a:endParaRPr lang="en-US" sz="1600" u="none"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-This will usually be the most recent fix taken with a Dead Reckon applied.</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-If there is conflicting information, more information may be needed.</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-An MPP can be determined by applying a single LOP to a DR, lines of soundings, LOPs that are somewhat inconsistent, or from a DR with a correction from set and drift.</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-A series of EPs may be inconsistent, but it is good practice to plot all MPPs. Try to maintain a separate EP plot if this is the case.</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-An MPP can help the ship find a safe course!</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5118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7FD52E89-9DCA-4DB0-B587-7062EB5B2CB2}"/>
              </a:ext>
            </a:extLst>
          </p:cNvPr>
          <p:cNvPicPr>
            <a:picLocks noChangeAspect="1"/>
          </p:cNvPicPr>
          <p:nvPr/>
        </p:nvPicPr>
        <p:blipFill>
          <a:blip r:embed="rId5"/>
          <a:stretch>
            <a:fillRect/>
          </a:stretch>
        </p:blipFill>
        <p:spPr>
          <a:xfrm>
            <a:off x="266700" y="2736850"/>
            <a:ext cx="3352800" cy="2514600"/>
          </a:xfrm>
          <a:prstGeom prst="rect">
            <a:avLst/>
          </a:prstGeom>
        </p:spPr>
      </p:pic>
    </p:spTree>
    <p:extLst>
      <p:ext uri="{BB962C8B-B14F-4D97-AF65-F5344CB8AC3E}">
        <p14:creationId xmlns:p14="http://schemas.microsoft.com/office/powerpoint/2010/main" val="1952291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Plotting</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262494739"/>
              </p:ext>
            </p:extLst>
          </p:nvPr>
        </p:nvGraphicFramePr>
        <p:xfrm>
          <a:off x="3886200" y="1758093"/>
          <a:ext cx="4961440" cy="5023707"/>
        </p:xfrm>
        <a:graphic>
          <a:graphicData uri="http://schemas.openxmlformats.org/drawingml/2006/table">
            <a:tbl>
              <a:tblPr firstRow="1" firstCol="1" bandRow="1">
                <a:tableStyleId>{5C22544A-7EE6-4342-B048-85BDC9FD1C3A}</a:tableStyleId>
              </a:tblPr>
              <a:tblGrid>
                <a:gridCol w="4961440">
                  <a:extLst>
                    <a:ext uri="{9D8B030D-6E8A-4147-A177-3AD203B41FA5}">
                      <a16:colId xmlns:a16="http://schemas.microsoft.com/office/drawing/2014/main" val="460837169"/>
                    </a:ext>
                  </a:extLst>
                </a:gridCol>
              </a:tblGrid>
              <a:tr h="4772522">
                <a:tc>
                  <a:txBody>
                    <a:bodyPr/>
                    <a:lstStyle/>
                    <a:p>
                      <a:pPr marL="0" marR="0" hangingPunct="0">
                        <a:spcBef>
                          <a:spcPts val="0"/>
                        </a:spcBef>
                        <a:spcAft>
                          <a:spcPts val="0"/>
                        </a:spcAft>
                      </a:pPr>
                      <a:r>
                        <a:rPr lang="en-US" sz="1900" dirty="0">
                          <a:solidFill>
                            <a:schemeClr val="tx1"/>
                          </a:solidFill>
                          <a:effectLst/>
                          <a:latin typeface="Times New Roman" panose="02020603050405020304" pitchFamily="18" charset="0"/>
                          <a:ea typeface="Times New Roman" panose="02020603050405020304" pitchFamily="18" charset="0"/>
                        </a:rPr>
                        <a:t>-</a:t>
                      </a:r>
                      <a:r>
                        <a:rPr lang="en-US" sz="1900" u="none" dirty="0">
                          <a:solidFill>
                            <a:schemeClr val="tx1"/>
                          </a:solidFill>
                          <a:effectLst/>
                          <a:latin typeface="Times New Roman" panose="02020603050405020304" pitchFamily="18" charset="0"/>
                          <a:ea typeface="Times New Roman" panose="02020603050405020304" pitchFamily="18" charset="0"/>
                        </a:rPr>
                        <a:t>Once you have a fix or an MPP, you should immediately begin plotting onto a chart or plotting sheet to maintain the plot.</a:t>
                      </a:r>
                    </a:p>
                    <a:p>
                      <a:pPr marL="0" marR="0" hangingPunct="0">
                        <a:spcBef>
                          <a:spcPts val="0"/>
                        </a:spcBef>
                        <a:spcAft>
                          <a:spcPts val="0"/>
                        </a:spcAft>
                      </a:pPr>
                      <a:r>
                        <a:rPr lang="en-US" sz="1900" u="none" dirty="0">
                          <a:solidFill>
                            <a:schemeClr val="tx1"/>
                          </a:solidFill>
                          <a:effectLst/>
                          <a:latin typeface="Times New Roman" panose="02020603050405020304" pitchFamily="18" charset="0"/>
                          <a:ea typeface="Times New Roman" panose="02020603050405020304" pitchFamily="18" charset="0"/>
                        </a:rPr>
                        <a:t>-As we have discussed, the US Navy has stated that the use of paper charts is not allowed on surface ships.</a:t>
                      </a:r>
                    </a:p>
                    <a:p>
                      <a:pPr marL="0" marR="0" hangingPunct="0">
                        <a:spcBef>
                          <a:spcPts val="0"/>
                        </a:spcBef>
                        <a:spcAft>
                          <a:spcPts val="0"/>
                        </a:spcAft>
                      </a:pPr>
                      <a:r>
                        <a:rPr lang="en-US" sz="1900" u="none" dirty="0">
                          <a:solidFill>
                            <a:schemeClr val="tx1"/>
                          </a:solidFill>
                          <a:effectLst/>
                          <a:latin typeface="Times New Roman" panose="02020603050405020304" pitchFamily="18" charset="0"/>
                          <a:ea typeface="Times New Roman" panose="02020603050405020304" pitchFamily="18" charset="0"/>
                        </a:rPr>
                        <a:t>-Most ships do not have the paper charts needed to complete a transit in or out of port.</a:t>
                      </a:r>
                    </a:p>
                    <a:p>
                      <a:pPr marL="0" marR="0" hangingPunct="0">
                        <a:spcBef>
                          <a:spcPts val="0"/>
                        </a:spcBef>
                        <a:spcAft>
                          <a:spcPts val="0"/>
                        </a:spcAft>
                      </a:pPr>
                      <a:r>
                        <a:rPr lang="en-US" sz="1900" u="none" dirty="0">
                          <a:solidFill>
                            <a:schemeClr val="tx1"/>
                          </a:solidFill>
                          <a:effectLst/>
                          <a:latin typeface="Times New Roman" panose="02020603050405020304" pitchFamily="18" charset="0"/>
                          <a:ea typeface="Times New Roman" panose="02020603050405020304" pitchFamily="18" charset="0"/>
                        </a:rPr>
                        <a:t>-The Emergency Navigation Laptop, or ENL, is the backup system that a US Navy ship would use as an alternative plot.</a:t>
                      </a:r>
                    </a:p>
                    <a:p>
                      <a:pPr marL="0" marR="0" hangingPunct="0">
                        <a:spcBef>
                          <a:spcPts val="0"/>
                        </a:spcBef>
                        <a:spcAft>
                          <a:spcPts val="0"/>
                        </a:spcAft>
                      </a:pPr>
                      <a:r>
                        <a:rPr lang="en-US" sz="1900" u="none" dirty="0">
                          <a:solidFill>
                            <a:schemeClr val="tx1"/>
                          </a:solidFill>
                          <a:effectLst/>
                          <a:latin typeface="Times New Roman" panose="02020603050405020304" pitchFamily="18" charset="0"/>
                          <a:ea typeface="Times New Roman" panose="02020603050405020304" pitchFamily="18" charset="0"/>
                        </a:rPr>
                        <a:t>-However, if exposed to the elements or without a reliable power source, the ENL will fail in time.</a:t>
                      </a:r>
                    </a:p>
                    <a:p>
                      <a:pPr marL="0" marR="0" hangingPunct="0">
                        <a:spcBef>
                          <a:spcPts val="0"/>
                        </a:spcBef>
                        <a:spcAft>
                          <a:spcPts val="0"/>
                        </a:spcAft>
                      </a:pPr>
                      <a:r>
                        <a:rPr lang="en-US" sz="1900" u="none" dirty="0">
                          <a:solidFill>
                            <a:schemeClr val="tx1"/>
                          </a:solidFill>
                          <a:effectLst/>
                          <a:latin typeface="Times New Roman" panose="02020603050405020304" pitchFamily="18" charset="0"/>
                          <a:ea typeface="Times New Roman" panose="02020603050405020304" pitchFamily="18" charset="0"/>
                        </a:rPr>
                        <a:t>-How can a ship plot a position without charts or plotting sheets?</a:t>
                      </a:r>
                      <a:endParaRPr lang="en-US" sz="19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5118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99CACBD8-2F03-486A-9726-B93D20118468}"/>
              </a:ext>
            </a:extLst>
          </p:cNvPr>
          <p:cNvPicPr>
            <a:picLocks noChangeAspect="1"/>
          </p:cNvPicPr>
          <p:nvPr/>
        </p:nvPicPr>
        <p:blipFill>
          <a:blip r:embed="rId5"/>
          <a:stretch>
            <a:fillRect/>
          </a:stretch>
        </p:blipFill>
        <p:spPr>
          <a:xfrm>
            <a:off x="51753" y="2590800"/>
            <a:ext cx="3750104" cy="2336315"/>
          </a:xfrm>
          <a:prstGeom prst="rect">
            <a:avLst/>
          </a:prstGeom>
        </p:spPr>
      </p:pic>
    </p:spTree>
    <p:extLst>
      <p:ext uri="{BB962C8B-B14F-4D97-AF65-F5344CB8AC3E}">
        <p14:creationId xmlns:p14="http://schemas.microsoft.com/office/powerpoint/2010/main" val="381448770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Plotting Sheets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831336" cy="4093428"/>
          </a:xfrm>
          <a:prstGeom prst="rect">
            <a:avLst/>
          </a:prstGeom>
        </p:spPr>
        <p:txBody>
          <a:bodyPr wrap="square">
            <a:spAutoFit/>
          </a:bodyPr>
          <a:lstStyle/>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-If Plotting Sheets are not available, a Mercator plotting sheet can be constructed.</a:t>
            </a:r>
          </a:p>
          <a:p>
            <a:pPr lvl="0" algn="l" fontAlgn="auto" hangingPunct="0">
              <a:spcBef>
                <a:spcPts val="0"/>
              </a:spcBef>
              <a:spcAft>
                <a:spcPts val="0"/>
              </a:spcAft>
            </a:pPr>
            <a:endParaRPr lang="en-US" sz="2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-This process is broken down into two methods.</a:t>
            </a:r>
          </a:p>
          <a:p>
            <a:pPr lvl="0" algn="l" fontAlgn="auto" hangingPunct="0">
              <a:spcBef>
                <a:spcPts val="0"/>
              </a:spcBef>
              <a:spcAft>
                <a:spcPts val="0"/>
              </a:spcAft>
            </a:pPr>
            <a:endParaRPr lang="en-US" sz="2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800" dirty="0">
                <a:solidFill>
                  <a:prstClr val="black"/>
                </a:solidFill>
                <a:latin typeface="Times New Roman" panose="02020603050405020304" pitchFamily="18" charset="0"/>
                <a:ea typeface="Times New Roman" panose="02020603050405020304" pitchFamily="18" charset="0"/>
              </a:rPr>
              <a:t>-Both methods are based upon a graphical solution of the secant of the latitude, which approximates the expansion of latitude.</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97280567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Method #1</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831336" cy="4555093"/>
          </a:xfrm>
          <a:prstGeom prst="rect">
            <a:avLst/>
          </a:prstGeom>
        </p:spPr>
        <p:txBody>
          <a:bodyPr wrap="square">
            <a:spAutoFit/>
          </a:bodyPr>
          <a:lstStyle/>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one</a:t>
            </a:r>
            <a:r>
              <a:rPr lang="en-US" sz="1600" dirty="0">
                <a:latin typeface="Times New Roman" panose="02020603050405020304" pitchFamily="18" charset="0"/>
                <a:cs typeface="Times New Roman" panose="02020603050405020304" pitchFamily="18" charset="0"/>
              </a:rPr>
              <a:t>: Draw a series of equally spaced vertical lines at any spacing desired. These are the meridians; label them at any desired interval, such as 1', 2', 5', 10', 30', 1°, etc. </a:t>
            </a:r>
          </a:p>
          <a:p>
            <a:pPr lvl="0" algn="l" fontAlgn="auto" hangingPunct="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two</a:t>
            </a:r>
            <a:r>
              <a:rPr lang="en-US" sz="1600" dirty="0">
                <a:latin typeface="Times New Roman" panose="02020603050405020304" pitchFamily="18" charset="0"/>
                <a:cs typeface="Times New Roman" panose="02020603050405020304" pitchFamily="18" charset="0"/>
              </a:rPr>
              <a:t>: Draw and label a horizontal line through the center of the sheet to represent the parallel of the mid-latitude of the area. </a:t>
            </a:r>
          </a:p>
          <a:p>
            <a:pPr lvl="0" algn="l" fontAlgn="auto" hangingPunct="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three</a:t>
            </a:r>
            <a:r>
              <a:rPr lang="en-US" sz="1600" dirty="0">
                <a:latin typeface="Times New Roman" panose="02020603050405020304" pitchFamily="18" charset="0"/>
                <a:cs typeface="Times New Roman" panose="02020603050405020304" pitchFamily="18" charset="0"/>
              </a:rPr>
              <a:t>: Through any convenient point, such as the intersection of the central meridian and the parallel of the mid-latitude, draw a line making an angle with the horizontal equal to the mid-latitude. </a:t>
            </a:r>
          </a:p>
          <a:p>
            <a:pPr lvl="0" algn="l" fontAlgn="auto" hangingPunct="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four: </a:t>
            </a:r>
            <a:r>
              <a:rPr lang="en-US" sz="1600" dirty="0">
                <a:latin typeface="Times New Roman" panose="02020603050405020304" pitchFamily="18" charset="0"/>
                <a:cs typeface="Times New Roman" panose="02020603050405020304" pitchFamily="18" charset="0"/>
              </a:rPr>
              <a:t>Draw in and label additional parallels. The length of the oblique line between meridians is the perpendicular distance between parallels, as shown by the broken arc. The number of minutes of arc between parallels is the same as that between the meridians. </a:t>
            </a:r>
          </a:p>
          <a:p>
            <a:pPr lvl="0" algn="l" fontAlgn="auto" hangingPunct="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five</a:t>
            </a:r>
            <a:r>
              <a:rPr lang="en-US" sz="1600" dirty="0">
                <a:latin typeface="Times New Roman" panose="02020603050405020304" pitchFamily="18" charset="0"/>
                <a:cs typeface="Times New Roman" panose="02020603050405020304" pitchFamily="18" charset="0"/>
              </a:rPr>
              <a:t>: Graduate the oblique line into convenient units. If 1' is selected, this scale serves as both a latitude and mile scale. It can also be used as a longitude scale by measuring horizontally from a meridian instead of obliquely along the line.</a:t>
            </a:r>
            <a:endParaRPr lang="en-US" sz="16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69031650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Method #1</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831336" cy="4555093"/>
          </a:xfrm>
          <a:prstGeom prst="rect">
            <a:avLst/>
          </a:prstGeom>
        </p:spPr>
        <p:txBody>
          <a:bodyPr wrap="square">
            <a:spAutoFit/>
          </a:bodyPr>
          <a:lstStyle/>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one</a:t>
            </a:r>
            <a:r>
              <a:rPr lang="en-US" sz="1600" dirty="0">
                <a:latin typeface="Times New Roman" panose="02020603050405020304" pitchFamily="18" charset="0"/>
                <a:cs typeface="Times New Roman" panose="02020603050405020304" pitchFamily="18" charset="0"/>
              </a:rPr>
              <a:t>: Draw a series of equally spaced vertical lines at any spacing desired. These are the meridians; label them at any desired interval, such as 1', 2', 5', 10', 30', 1°, etc. </a:t>
            </a:r>
          </a:p>
          <a:p>
            <a:pPr lvl="0" algn="l" fontAlgn="auto" hangingPunct="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two</a:t>
            </a:r>
            <a:r>
              <a:rPr lang="en-US" sz="1600" dirty="0">
                <a:latin typeface="Times New Roman" panose="02020603050405020304" pitchFamily="18" charset="0"/>
                <a:cs typeface="Times New Roman" panose="02020603050405020304" pitchFamily="18" charset="0"/>
              </a:rPr>
              <a:t>: Draw and label a horizontal line through the center of the sheet to represent the parallel of the mid-latitude of the area. </a:t>
            </a:r>
          </a:p>
          <a:p>
            <a:pPr lvl="0" algn="l" fontAlgn="auto" hangingPunct="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three</a:t>
            </a:r>
            <a:r>
              <a:rPr lang="en-US" sz="1600" dirty="0">
                <a:latin typeface="Times New Roman" panose="02020603050405020304" pitchFamily="18" charset="0"/>
                <a:cs typeface="Times New Roman" panose="02020603050405020304" pitchFamily="18" charset="0"/>
              </a:rPr>
              <a:t>: Through any convenient point, such as the intersection of the central meridian and the parallel of the mid-latitude, draw a line making an angle with the horizontal equal to the mid-latitude. </a:t>
            </a:r>
          </a:p>
          <a:p>
            <a:pPr lvl="0" algn="l" fontAlgn="auto" hangingPunct="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four: </a:t>
            </a:r>
            <a:r>
              <a:rPr lang="en-US" sz="1600" dirty="0">
                <a:latin typeface="Times New Roman" panose="02020603050405020304" pitchFamily="18" charset="0"/>
                <a:cs typeface="Times New Roman" panose="02020603050405020304" pitchFamily="18" charset="0"/>
              </a:rPr>
              <a:t>Draw in and label additional parallels. The length of the oblique line between meridians is the perpendicular distance between parallels, as shown by the broken arc. The number of minutes of arc between parallels is the same as that between the meridians. </a:t>
            </a:r>
          </a:p>
          <a:p>
            <a:pPr lvl="0" algn="l" fontAlgn="auto" hangingPunct="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five</a:t>
            </a:r>
            <a:r>
              <a:rPr lang="en-US" sz="1600" dirty="0">
                <a:latin typeface="Times New Roman" panose="02020603050405020304" pitchFamily="18" charset="0"/>
                <a:cs typeface="Times New Roman" panose="02020603050405020304" pitchFamily="18" charset="0"/>
              </a:rPr>
              <a:t>: Graduate the oblique line into convenient units. If 1' is selected, this scale serves as both a latitude and mile scale. It can also be used as a longitude scale by measuring horizontally from a meridian instead of obliquely along the line.</a:t>
            </a:r>
            <a:endParaRPr lang="en-US" sz="16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pic>
        <p:nvPicPr>
          <p:cNvPr id="2" name="Picture 1">
            <a:extLst>
              <a:ext uri="{FF2B5EF4-FFF2-40B4-BE49-F238E27FC236}">
                <a16:creationId xmlns:a16="http://schemas.microsoft.com/office/drawing/2014/main" id="{CFED7D17-731B-46F0-89E4-6423B57D3FBA}"/>
              </a:ext>
            </a:extLst>
          </p:cNvPr>
          <p:cNvPicPr>
            <a:picLocks noChangeAspect="1"/>
          </p:cNvPicPr>
          <p:nvPr/>
        </p:nvPicPr>
        <p:blipFill rotWithShape="1">
          <a:blip r:embed="rId5"/>
          <a:srcRect l="66921" t="29629" r="18183" b="28890"/>
          <a:stretch/>
        </p:blipFill>
        <p:spPr>
          <a:xfrm>
            <a:off x="-13448" y="1672167"/>
            <a:ext cx="9157447" cy="4852458"/>
          </a:xfrm>
          <a:prstGeom prst="rect">
            <a:avLst/>
          </a:prstGeom>
        </p:spPr>
      </p:pic>
    </p:spTree>
    <p:extLst>
      <p:ext uri="{BB962C8B-B14F-4D97-AF65-F5344CB8AC3E}">
        <p14:creationId xmlns:p14="http://schemas.microsoft.com/office/powerpoint/2010/main" val="62289310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Method #2</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399" y="1676400"/>
            <a:ext cx="8955087" cy="4770537"/>
          </a:xfrm>
          <a:prstGeom prst="rect">
            <a:avLst/>
          </a:prstGeom>
        </p:spPr>
        <p:txBody>
          <a:bodyPr wrap="square">
            <a:spAutoFit/>
          </a:bodyPr>
          <a:lstStyle/>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one: </a:t>
            </a:r>
            <a:r>
              <a:rPr lang="en-US" sz="1600" dirty="0">
                <a:latin typeface="Times New Roman" panose="02020603050405020304" pitchFamily="18" charset="0"/>
                <a:cs typeface="Times New Roman" panose="02020603050405020304" pitchFamily="18" charset="0"/>
              </a:rPr>
              <a:t>At the center of the sheet draw a circle with a radius equal to 1° (or any other convenient unit) of latitude at the desired scale. If a sheet with a compass rose is available, as in Figure 2803b, the compass rose can be used as the circle and will prove useful for measuring directions. It need not limit the scale of the chart, as an additional concentric circle can be drawn, and desired graduations extended to it. </a:t>
            </a:r>
          </a:p>
          <a:p>
            <a:pPr lvl="0" algn="l" fontAlgn="auto" hangingPunct="0">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two</a:t>
            </a:r>
            <a:r>
              <a:rPr lang="en-US" sz="1600" dirty="0">
                <a:latin typeface="Times New Roman" panose="02020603050405020304" pitchFamily="18" charset="0"/>
                <a:cs typeface="Times New Roman" panose="02020603050405020304" pitchFamily="18" charset="0"/>
              </a:rPr>
              <a:t>: Draw horizontal lines through the center of the circle and tangent at the top and bottom. These are parallels of latitude; label them accordingly, at the selected interval (as every 1°, 30', etc.). </a:t>
            </a:r>
          </a:p>
          <a:p>
            <a:pPr lvl="0" algn="l" fontAlgn="auto" hangingPunct="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three</a:t>
            </a:r>
            <a:r>
              <a:rPr lang="en-US" sz="1600" dirty="0">
                <a:latin typeface="Times New Roman" panose="02020603050405020304" pitchFamily="18" charset="0"/>
                <a:cs typeface="Times New Roman" panose="02020603050405020304" pitchFamily="18" charset="0"/>
              </a:rPr>
              <a:t>: From the center of the circle draw a line making an angle with the horizontal equal to the mid-latitude. In Figure 2803b this angle is 40°. </a:t>
            </a:r>
          </a:p>
          <a:p>
            <a:pPr lvl="0" algn="l" fontAlgn="auto" hangingPunct="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four</a:t>
            </a:r>
            <a:r>
              <a:rPr lang="en-US" sz="1600" dirty="0">
                <a:latin typeface="Times New Roman" panose="02020603050405020304" pitchFamily="18" charset="0"/>
                <a:cs typeface="Times New Roman" panose="02020603050405020304" pitchFamily="18" charset="0"/>
              </a:rPr>
              <a:t>: Draw in and label the meridians. The first is a vertical line through the center of the circle. The second is a vertical line through the intersection of the oblique line and the circle. Additional meridians are drawn the same distance apart as the first two. </a:t>
            </a:r>
          </a:p>
          <a:p>
            <a:pPr lvl="0" algn="l" fontAlgn="auto" hangingPunct="0">
              <a:spcBef>
                <a:spcPts val="0"/>
              </a:spcBef>
              <a:spcAft>
                <a:spcPts val="0"/>
              </a:spcAft>
            </a:pPr>
            <a:endParaRPr lang="en-US" sz="1600" dirty="0">
              <a:latin typeface="Times New Roman" panose="02020603050405020304" pitchFamily="18" charset="0"/>
              <a:cs typeface="Times New Roman" panose="02020603050405020304" pitchFamily="18" charset="0"/>
            </a:endParaRPr>
          </a:p>
          <a:p>
            <a:pPr lvl="0" algn="l" fontAlgn="auto" hangingPunct="0">
              <a:spcBef>
                <a:spcPts val="0"/>
              </a:spcBef>
              <a:spcAft>
                <a:spcPts val="0"/>
              </a:spcAft>
            </a:pPr>
            <a:r>
              <a:rPr lang="en-US" sz="1600" u="sng"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Step five</a:t>
            </a:r>
            <a:r>
              <a:rPr lang="en-US" sz="1600" dirty="0">
                <a:latin typeface="Times New Roman" panose="02020603050405020304" pitchFamily="18" charset="0"/>
                <a:cs typeface="Times New Roman" panose="02020603050405020304" pitchFamily="18" charset="0"/>
              </a:rPr>
              <a:t>: Graduate the oblique line into convenient units. If 1' is selected, this scale serves as a latitude and mile scale. It can also be used as a longitude scale by measuring horizontally from a meridian, instead of obliquely along the line.</a:t>
            </a:r>
            <a:endParaRPr lang="en-US" sz="1600" dirty="0">
              <a:solidFill>
                <a:prstClr val="black"/>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01399749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Method #2</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DA1AD2-469F-4F55-920E-E9548BC1A3AD}"/>
              </a:ext>
            </a:extLst>
          </p:cNvPr>
          <p:cNvPicPr>
            <a:picLocks noChangeAspect="1"/>
          </p:cNvPicPr>
          <p:nvPr/>
        </p:nvPicPr>
        <p:blipFill rotWithShape="1">
          <a:blip r:embed="rId5"/>
          <a:srcRect l="65833" t="20371" r="19167" b="38553"/>
          <a:stretch/>
        </p:blipFill>
        <p:spPr>
          <a:xfrm>
            <a:off x="1524000" y="1761566"/>
            <a:ext cx="5643858" cy="3877234"/>
          </a:xfrm>
          <a:prstGeom prst="rect">
            <a:avLst/>
          </a:prstGeom>
        </p:spPr>
      </p:pic>
    </p:spTree>
    <p:extLst>
      <p:ext uri="{BB962C8B-B14F-4D97-AF65-F5344CB8AC3E}">
        <p14:creationId xmlns:p14="http://schemas.microsoft.com/office/powerpoint/2010/main" val="123799433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Dead Reckoning</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540646813"/>
              </p:ext>
            </p:extLst>
          </p:nvPr>
        </p:nvGraphicFramePr>
        <p:xfrm>
          <a:off x="4495800" y="1758093"/>
          <a:ext cx="4351840" cy="5128599"/>
        </p:xfrm>
        <a:graphic>
          <a:graphicData uri="http://schemas.openxmlformats.org/drawingml/2006/table">
            <a:tbl>
              <a:tblPr firstRow="1" firstCol="1" bandRow="1">
                <a:tableStyleId>{5C22544A-7EE6-4342-B048-85BDC9FD1C3A}</a:tableStyleId>
              </a:tblPr>
              <a:tblGrid>
                <a:gridCol w="4351840">
                  <a:extLst>
                    <a:ext uri="{9D8B030D-6E8A-4147-A177-3AD203B41FA5}">
                      <a16:colId xmlns:a16="http://schemas.microsoft.com/office/drawing/2014/main" val="460837169"/>
                    </a:ext>
                  </a:extLst>
                </a:gridCol>
              </a:tblGrid>
              <a:tr h="4395946">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-Once a position is plotted, a Navigator should continue standard practices. </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-Dead Reckoning is always available in some form.</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-Keep a close check on speed, direction and distance made good.</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-Evaluate wind and current and the effect it has on position.</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-A good Dead Reckon may actually be a more accurate position than one determine by inaccurate LOPs.</a:t>
                      </a:r>
                    </a:p>
                    <a:p>
                      <a:pPr marL="0" marR="0" hangingPunct="0">
                        <a:spcBef>
                          <a:spcPts val="0"/>
                        </a:spcBef>
                        <a:spcAft>
                          <a:spcPts val="0"/>
                        </a:spcAft>
                      </a:pPr>
                      <a:endParaRPr lang="en-US" sz="1600"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u="none" dirty="0">
                          <a:solidFill>
                            <a:schemeClr val="tx1"/>
                          </a:solidFill>
                          <a:effectLst/>
                          <a:latin typeface="Times New Roman" panose="02020603050405020304" pitchFamily="18" charset="0"/>
                          <a:ea typeface="Times New Roman" panose="02020603050405020304" pitchFamily="18" charset="0"/>
                        </a:rPr>
                        <a:t>-If the means of determining direction and distance are accurate, it may be best to adjust DR only after a confident fix.</a:t>
                      </a:r>
                      <a:endParaRPr lang="en-US" sz="1600"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51799">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5" name="Picture 4">
            <a:extLst>
              <a:ext uri="{FF2B5EF4-FFF2-40B4-BE49-F238E27FC236}">
                <a16:creationId xmlns:a16="http://schemas.microsoft.com/office/drawing/2014/main" id="{A28A1196-0A4E-4230-B006-4781B9B38897}"/>
              </a:ext>
            </a:extLst>
          </p:cNvPr>
          <p:cNvPicPr>
            <a:picLocks noChangeAspect="1"/>
          </p:cNvPicPr>
          <p:nvPr/>
        </p:nvPicPr>
        <p:blipFill>
          <a:blip r:embed="rId5"/>
          <a:stretch>
            <a:fillRect/>
          </a:stretch>
        </p:blipFill>
        <p:spPr>
          <a:xfrm>
            <a:off x="282463" y="2667000"/>
            <a:ext cx="3916977" cy="2193507"/>
          </a:xfrm>
          <a:prstGeom prst="rect">
            <a:avLst/>
          </a:prstGeom>
        </p:spPr>
      </p:pic>
    </p:spTree>
    <p:extLst>
      <p:ext uri="{BB962C8B-B14F-4D97-AF65-F5344CB8AC3E}">
        <p14:creationId xmlns:p14="http://schemas.microsoft.com/office/powerpoint/2010/main" val="154045169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044243675"/>
              </p:ext>
            </p:extLst>
          </p:nvPr>
        </p:nvGraphicFramePr>
        <p:xfrm>
          <a:off x="362018" y="2100894"/>
          <a:ext cx="8781982" cy="438912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0">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93666">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19060683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002071972"/>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473592178"/>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783414242"/>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1595412025"/>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76882591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67354761"/>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65286095"/>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583770017"/>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r h="0">
                <a:tc>
                  <a:txBody>
                    <a:bodyPr/>
                    <a:lstStyle/>
                    <a:p>
                      <a:pPr marL="0" marR="0" hangingPunct="0">
                        <a:spcBef>
                          <a:spcPts val="0"/>
                        </a:spcBef>
                        <a:spcAft>
                          <a:spcPts val="0"/>
                        </a:spcAft>
                      </a:pPr>
                      <a:endParaRPr lang="en-US" sz="160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027787369"/>
                  </a:ext>
                </a:extLst>
              </a:tr>
              <a:tr h="0">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3820982793"/>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Dead Reckoning</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610600" cy="3600986"/>
          </a:xfrm>
          <a:prstGeom prst="rect">
            <a:avLst/>
          </a:prstGeom>
        </p:spPr>
        <p:txBody>
          <a:bodyPr wrap="square">
            <a:spAutoFit/>
          </a:bodyPr>
          <a:lstStyle/>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-Plotting can be done directly onto a pilot chart or plotting sheet.</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-Mathematical reckoning can also be used, where we use how a function of time, speed and distance to find how far we have traveled from an initial position and convert that distance to a Lat/Long.</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9986023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Direction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946046840"/>
              </p:ext>
            </p:extLst>
          </p:nvPr>
        </p:nvGraphicFramePr>
        <p:xfrm>
          <a:off x="160264" y="1785570"/>
          <a:ext cx="8488865" cy="5120640"/>
        </p:xfrm>
        <a:graphic>
          <a:graphicData uri="http://schemas.openxmlformats.org/drawingml/2006/table">
            <a:tbl>
              <a:tblPr firstRow="1" firstCol="1" bandRow="1">
                <a:tableStyleId>{5C22544A-7EE6-4342-B048-85BDC9FD1C3A}</a:tableStyleId>
              </a:tblPr>
              <a:tblGrid>
                <a:gridCol w="8488865">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-Direction is one of the essential elements of Dead Reckoning.  A compass would be used to determine a ship’s heading.</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-Any deviations for a compass used should be determined before use.</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-A gyrocompass is preferable, but if unavailable than a bridge or lifeboat magnetic compass will suffice.</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-If a Nautical Almanac is available, and we</a:t>
                      </a: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Have an accurate Greenwich Time, we can</a:t>
                      </a: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determine the azimuth, or bearing, of any </a:t>
                      </a: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Celestial Body.</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14281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4F8A761E-AFB3-4D7F-AAC2-4139A69F44E2}"/>
              </a:ext>
            </a:extLst>
          </p:cNvPr>
          <p:cNvPicPr>
            <a:picLocks noChangeAspect="1"/>
          </p:cNvPicPr>
          <p:nvPr/>
        </p:nvPicPr>
        <p:blipFill rotWithShape="1">
          <a:blip r:embed="rId5"/>
          <a:srcRect l="65833" t="20371" r="17500" b="17408"/>
          <a:stretch/>
        </p:blipFill>
        <p:spPr>
          <a:xfrm>
            <a:off x="5638800" y="3732845"/>
            <a:ext cx="2590800" cy="2720342"/>
          </a:xfrm>
          <a:prstGeom prst="rect">
            <a:avLst/>
          </a:prstGeom>
        </p:spPr>
      </p:pic>
    </p:spTree>
    <p:extLst>
      <p:ext uri="{BB962C8B-B14F-4D97-AF65-F5344CB8AC3E}">
        <p14:creationId xmlns:p14="http://schemas.microsoft.com/office/powerpoint/2010/main" val="28931947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Finding Direction</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51705387"/>
              </p:ext>
            </p:extLst>
          </p:nvPr>
        </p:nvGraphicFramePr>
        <p:xfrm>
          <a:off x="160265" y="1785570"/>
          <a:ext cx="5707136" cy="4602480"/>
        </p:xfrm>
        <a:graphic>
          <a:graphicData uri="http://schemas.openxmlformats.org/drawingml/2006/table">
            <a:tbl>
              <a:tblPr firstRow="1" firstCol="1" bandRow="1">
                <a:tableStyleId>{5C22544A-7EE6-4342-B048-85BDC9FD1C3A}</a:tableStyleId>
              </a:tblPr>
              <a:tblGrid>
                <a:gridCol w="5707136">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3200" b="1" u="none" dirty="0">
                          <a:solidFill>
                            <a:schemeClr val="tx1"/>
                          </a:solidFill>
                          <a:effectLst/>
                          <a:latin typeface="Times New Roman" panose="02020603050405020304" pitchFamily="18" charset="0"/>
                          <a:ea typeface="Times New Roman" panose="02020603050405020304" pitchFamily="18" charset="0"/>
                        </a:rPr>
                        <a:t>-Several unique situations occur with CELNAV that will allow us to determine azimuth without computations. </a:t>
                      </a:r>
                    </a:p>
                    <a:p>
                      <a:pPr marL="0" marR="0" hangingPunct="0">
                        <a:spcBef>
                          <a:spcPts val="0"/>
                        </a:spcBef>
                        <a:spcAft>
                          <a:spcPts val="0"/>
                        </a:spcAft>
                      </a:pPr>
                      <a:endParaRPr lang="en-US" sz="32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3200" b="1" u="none" dirty="0">
                          <a:solidFill>
                            <a:schemeClr val="tx1"/>
                          </a:solidFill>
                          <a:effectLst/>
                          <a:latin typeface="Times New Roman" panose="02020603050405020304" pitchFamily="18" charset="0"/>
                          <a:ea typeface="Times New Roman" panose="02020603050405020304" pitchFamily="18" charset="0"/>
                        </a:rPr>
                        <a:t>-We will cover several methods to determine true directions!</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14281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4F8A761E-AFB3-4D7F-AAC2-4139A69F44E2}"/>
              </a:ext>
            </a:extLst>
          </p:cNvPr>
          <p:cNvPicPr>
            <a:picLocks noChangeAspect="1"/>
          </p:cNvPicPr>
          <p:nvPr/>
        </p:nvPicPr>
        <p:blipFill rotWithShape="1">
          <a:blip r:embed="rId5"/>
          <a:srcRect l="65833" t="20371" r="17500" b="17408"/>
          <a:stretch/>
        </p:blipFill>
        <p:spPr>
          <a:xfrm>
            <a:off x="5867400" y="3638793"/>
            <a:ext cx="2590800" cy="2720342"/>
          </a:xfrm>
          <a:prstGeom prst="rect">
            <a:avLst/>
          </a:prstGeom>
        </p:spPr>
      </p:pic>
    </p:spTree>
    <p:extLst>
      <p:ext uri="{BB962C8B-B14F-4D97-AF65-F5344CB8AC3E}">
        <p14:creationId xmlns:p14="http://schemas.microsoft.com/office/powerpoint/2010/main" val="248402154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Polaris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400707930"/>
              </p:ext>
            </p:extLst>
          </p:nvPr>
        </p:nvGraphicFramePr>
        <p:xfrm>
          <a:off x="152400" y="1767349"/>
          <a:ext cx="4191000" cy="4978933"/>
        </p:xfrm>
        <a:graphic>
          <a:graphicData uri="http://schemas.openxmlformats.org/drawingml/2006/table">
            <a:tbl>
              <a:tblPr firstRow="1" firstCol="1" bandRow="1">
                <a:tableStyleId>{5C22544A-7EE6-4342-B048-85BDC9FD1C3A}</a:tableStyleId>
              </a:tblPr>
              <a:tblGrid>
                <a:gridCol w="419100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Polaris</a:t>
                      </a:r>
                      <a:r>
                        <a:rPr lang="en-US" sz="2400" b="1" u="none" dirty="0">
                          <a:solidFill>
                            <a:schemeClr val="tx1"/>
                          </a:solidFill>
                          <a:effectLst/>
                          <a:latin typeface="Times New Roman" panose="02020603050405020304" pitchFamily="18" charset="0"/>
                          <a:ea typeface="Times New Roman" panose="02020603050405020304" pitchFamily="18" charset="0"/>
                        </a:rPr>
                        <a:t> is always within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2°</a:t>
                      </a:r>
                      <a:r>
                        <a:rPr lang="en-US" sz="2400" b="1" u="none" dirty="0">
                          <a:solidFill>
                            <a:schemeClr val="tx1"/>
                          </a:solidFill>
                          <a:effectLst/>
                          <a:latin typeface="Times New Roman" panose="02020603050405020304" pitchFamily="18" charset="0"/>
                          <a:ea typeface="Times New Roman" panose="02020603050405020304" pitchFamily="18" charset="0"/>
                        </a:rPr>
                        <a:t> of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True North </a:t>
                      </a:r>
                      <a:r>
                        <a:rPr lang="en-US" sz="2400" b="1" u="none" dirty="0">
                          <a:solidFill>
                            <a:schemeClr val="tx1"/>
                          </a:solidFill>
                          <a:effectLst/>
                          <a:latin typeface="Times New Roman" panose="02020603050405020304" pitchFamily="18" charset="0"/>
                          <a:ea typeface="Times New Roman" panose="02020603050405020304" pitchFamily="18" charset="0"/>
                        </a:rPr>
                        <a:t>for observers between the Equator and about 60° North.</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-If you can find the azimuth to Polaris, you will know True North!</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-There is a small variation in the bearing, between 358°-002°</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F63C4F3C-5A39-4092-9A43-960F46050C2E}"/>
              </a:ext>
            </a:extLst>
          </p:cNvPr>
          <p:cNvPicPr>
            <a:picLocks noChangeAspect="1"/>
          </p:cNvPicPr>
          <p:nvPr/>
        </p:nvPicPr>
        <p:blipFill>
          <a:blip r:embed="rId5"/>
          <a:stretch>
            <a:fillRect/>
          </a:stretch>
        </p:blipFill>
        <p:spPr>
          <a:xfrm>
            <a:off x="4655699" y="1885774"/>
            <a:ext cx="4477821" cy="4258905"/>
          </a:xfrm>
          <a:prstGeom prst="rect">
            <a:avLst/>
          </a:prstGeom>
        </p:spPr>
      </p:pic>
    </p:spTree>
    <p:extLst>
      <p:ext uri="{BB962C8B-B14F-4D97-AF65-F5344CB8AC3E}">
        <p14:creationId xmlns:p14="http://schemas.microsoft.com/office/powerpoint/2010/main" val="191361061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Polaris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821988804"/>
              </p:ext>
            </p:extLst>
          </p:nvPr>
        </p:nvGraphicFramePr>
        <p:xfrm>
          <a:off x="152400" y="1767349"/>
          <a:ext cx="4191000" cy="4978933"/>
        </p:xfrm>
        <a:graphic>
          <a:graphicData uri="http://schemas.openxmlformats.org/drawingml/2006/table">
            <a:tbl>
              <a:tblPr firstRow="1" firstCol="1" bandRow="1">
                <a:tableStyleId>{5C22544A-7EE6-4342-B048-85BDC9FD1C3A}</a:tableStyleId>
              </a:tblPr>
              <a:tblGrid>
                <a:gridCol w="419100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-This variation can be determined by knowing the position of the </a:t>
                      </a:r>
                      <a:r>
                        <a:rPr lang="en-US" sz="20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Big Dipper and Cassiopeia.</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-When the trailing star of the Big Dipper and Cassiopeia form a </a:t>
                      </a:r>
                      <a:r>
                        <a:rPr lang="en-US" sz="20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horizontal line </a:t>
                      </a:r>
                      <a:r>
                        <a:rPr lang="en-US" sz="2000" b="1" u="none" dirty="0">
                          <a:solidFill>
                            <a:schemeClr val="tx1"/>
                          </a:solidFill>
                          <a:effectLst/>
                          <a:latin typeface="Times New Roman" panose="02020603050405020304" pitchFamily="18" charset="0"/>
                          <a:ea typeface="Times New Roman" panose="02020603050405020304" pitchFamily="18" charset="0"/>
                        </a:rPr>
                        <a:t>with Polaris, the </a:t>
                      </a:r>
                      <a:r>
                        <a:rPr lang="en-US" sz="20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maximum correction </a:t>
                      </a:r>
                      <a:r>
                        <a:rPr lang="en-US" sz="2000" b="1" u="none" dirty="0">
                          <a:solidFill>
                            <a:schemeClr val="tx1"/>
                          </a:solidFill>
                          <a:effectLst/>
                          <a:latin typeface="Times New Roman" panose="02020603050405020304" pitchFamily="18" charset="0"/>
                          <a:ea typeface="Times New Roman" panose="02020603050405020304" pitchFamily="18" charset="0"/>
                        </a:rPr>
                        <a:t>of 2° applies.</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-If </a:t>
                      </a:r>
                      <a:r>
                        <a:rPr lang="en-US" sz="20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Cassiopeia</a:t>
                      </a:r>
                      <a:r>
                        <a:rPr lang="en-US" sz="2000" b="1" u="none" dirty="0">
                          <a:solidFill>
                            <a:schemeClr val="tx1"/>
                          </a:solidFill>
                          <a:effectLst/>
                          <a:latin typeface="Times New Roman" panose="02020603050405020304" pitchFamily="18" charset="0"/>
                          <a:ea typeface="Times New Roman" panose="02020603050405020304" pitchFamily="18" charset="0"/>
                        </a:rPr>
                        <a:t> is to the </a:t>
                      </a:r>
                      <a:r>
                        <a:rPr lang="en-US" sz="20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left</a:t>
                      </a:r>
                      <a:r>
                        <a:rPr lang="en-US" sz="2000" b="1" u="none" dirty="0">
                          <a:solidFill>
                            <a:schemeClr val="tx1"/>
                          </a:solidFill>
                          <a:effectLst/>
                          <a:latin typeface="Times New Roman" panose="02020603050405020304" pitchFamily="18" charset="0"/>
                          <a:ea typeface="Times New Roman" panose="02020603050405020304" pitchFamily="18" charset="0"/>
                        </a:rPr>
                        <a:t> of Polaris, the azimuth of Polaris is </a:t>
                      </a:r>
                      <a:r>
                        <a:rPr lang="en-US" sz="20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358°-359° </a:t>
                      </a:r>
                      <a:r>
                        <a:rPr lang="en-US" sz="2000" b="1" u="none" dirty="0">
                          <a:solidFill>
                            <a:schemeClr val="tx1"/>
                          </a:solidFill>
                          <a:effectLst/>
                          <a:latin typeface="Times New Roman" panose="02020603050405020304" pitchFamily="18" charset="0"/>
                          <a:ea typeface="Times New Roman" panose="02020603050405020304" pitchFamily="18" charset="0"/>
                        </a:rPr>
                        <a:t>and if to the </a:t>
                      </a:r>
                      <a:r>
                        <a:rPr lang="en-US" sz="20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right</a:t>
                      </a:r>
                      <a:r>
                        <a:rPr lang="en-US" sz="2000" b="1" u="none" dirty="0">
                          <a:solidFill>
                            <a:schemeClr val="tx1"/>
                          </a:solidFill>
                          <a:effectLst/>
                          <a:latin typeface="Times New Roman" panose="02020603050405020304" pitchFamily="18" charset="0"/>
                          <a:ea typeface="Times New Roman" panose="02020603050405020304" pitchFamily="18" charset="0"/>
                        </a:rPr>
                        <a:t>, </a:t>
                      </a:r>
                      <a:r>
                        <a:rPr lang="en-US" sz="20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001°-002°.</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F63C4F3C-5A39-4092-9A43-960F46050C2E}"/>
              </a:ext>
            </a:extLst>
          </p:cNvPr>
          <p:cNvPicPr>
            <a:picLocks noChangeAspect="1"/>
          </p:cNvPicPr>
          <p:nvPr/>
        </p:nvPicPr>
        <p:blipFill>
          <a:blip r:embed="rId5"/>
          <a:stretch>
            <a:fillRect/>
          </a:stretch>
        </p:blipFill>
        <p:spPr>
          <a:xfrm>
            <a:off x="4655699" y="1885774"/>
            <a:ext cx="4477821" cy="4258905"/>
          </a:xfrm>
          <a:prstGeom prst="rect">
            <a:avLst/>
          </a:prstGeom>
        </p:spPr>
      </p:pic>
    </p:spTree>
    <p:extLst>
      <p:ext uri="{BB962C8B-B14F-4D97-AF65-F5344CB8AC3E}">
        <p14:creationId xmlns:p14="http://schemas.microsoft.com/office/powerpoint/2010/main" val="205409359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Meridian Transit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477163738"/>
              </p:ext>
            </p:extLst>
          </p:nvPr>
        </p:nvGraphicFramePr>
        <p:xfrm>
          <a:off x="152400" y="1752600"/>
          <a:ext cx="8831336" cy="4521733"/>
        </p:xfrm>
        <a:graphic>
          <a:graphicData uri="http://schemas.openxmlformats.org/drawingml/2006/table">
            <a:tbl>
              <a:tblPr firstRow="1" firstCol="1" bandRow="1">
                <a:tableStyleId>{5C22544A-7EE6-4342-B048-85BDC9FD1C3A}</a:tableStyleId>
              </a:tblPr>
              <a:tblGrid>
                <a:gridCol w="8831336">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-Any Celestial Body bears due North or South at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Meridian Transit</a:t>
                      </a:r>
                      <a:r>
                        <a:rPr lang="en-US" sz="2400" b="1" u="none" dirty="0">
                          <a:solidFill>
                            <a:schemeClr val="tx1"/>
                          </a:solidFill>
                          <a:effectLst/>
                          <a:latin typeface="Times New Roman" panose="02020603050405020304" pitchFamily="18" charset="0"/>
                          <a:ea typeface="Times New Roman" panose="02020603050405020304" pitchFamily="18" charset="0"/>
                        </a:rPr>
                        <a:t>, either through an Upper or Lower Transit.</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-This is the moment of maximum (or minimum) altitude.</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-The instant of Meridian Transit may be difficult to determine, due to a nearly constant altitude and considerably changing azimuth.</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-If time, the Nautical Almanac, and Longitude are available, the time of transit can be computed.</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02434670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Meridian Transit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7C6EB43-5EAE-4AE2-B6E7-544470142995}"/>
              </a:ext>
            </a:extLst>
          </p:cNvPr>
          <p:cNvPicPr>
            <a:picLocks noChangeAspect="1"/>
          </p:cNvPicPr>
          <p:nvPr/>
        </p:nvPicPr>
        <p:blipFill rotWithShape="1">
          <a:blip r:embed="rId5"/>
          <a:srcRect l="23333" t="26296" r="65833" b="44074"/>
          <a:stretch/>
        </p:blipFill>
        <p:spPr>
          <a:xfrm>
            <a:off x="338502" y="2054014"/>
            <a:ext cx="3221896" cy="2478384"/>
          </a:xfrm>
          <a:prstGeom prst="rect">
            <a:avLst/>
          </a:prstGeom>
        </p:spPr>
      </p:pic>
      <p:pic>
        <p:nvPicPr>
          <p:cNvPr id="5" name="Picture 4">
            <a:extLst>
              <a:ext uri="{FF2B5EF4-FFF2-40B4-BE49-F238E27FC236}">
                <a16:creationId xmlns:a16="http://schemas.microsoft.com/office/drawing/2014/main" id="{1B3D3692-6673-4935-AD35-B1A10478F5F3}"/>
              </a:ext>
            </a:extLst>
          </p:cNvPr>
          <p:cNvPicPr>
            <a:picLocks noChangeAspect="1"/>
          </p:cNvPicPr>
          <p:nvPr/>
        </p:nvPicPr>
        <p:blipFill rotWithShape="1">
          <a:blip r:embed="rId6"/>
          <a:srcRect l="24273" t="29630" r="67645" b="46667"/>
          <a:stretch/>
        </p:blipFill>
        <p:spPr>
          <a:xfrm>
            <a:off x="5410200" y="2054014"/>
            <a:ext cx="3182397" cy="2478385"/>
          </a:xfrm>
          <a:prstGeom prst="rect">
            <a:avLst/>
          </a:prstGeom>
        </p:spPr>
      </p:pic>
      <p:cxnSp>
        <p:nvCxnSpPr>
          <p:cNvPr id="14" name="Straight Connector 13">
            <a:extLst>
              <a:ext uri="{FF2B5EF4-FFF2-40B4-BE49-F238E27FC236}">
                <a16:creationId xmlns:a16="http://schemas.microsoft.com/office/drawing/2014/main" id="{2A2B6D13-CB99-4280-911D-E4A0017C30EC}"/>
              </a:ext>
            </a:extLst>
          </p:cNvPr>
          <p:cNvCxnSpPr>
            <a:cxnSpLocks/>
          </p:cNvCxnSpPr>
          <p:nvPr/>
        </p:nvCxnSpPr>
        <p:spPr>
          <a:xfrm>
            <a:off x="1752600" y="2054014"/>
            <a:ext cx="76200" cy="2478384"/>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Straight Connector 16">
            <a:extLst>
              <a:ext uri="{FF2B5EF4-FFF2-40B4-BE49-F238E27FC236}">
                <a16:creationId xmlns:a16="http://schemas.microsoft.com/office/drawing/2014/main" id="{30DFB3E7-23B6-4FA3-96D6-8E27C6C32296}"/>
              </a:ext>
            </a:extLst>
          </p:cNvPr>
          <p:cNvCxnSpPr>
            <a:cxnSpLocks/>
            <a:endCxn id="5" idx="2"/>
          </p:cNvCxnSpPr>
          <p:nvPr/>
        </p:nvCxnSpPr>
        <p:spPr>
          <a:xfrm>
            <a:off x="7001398" y="2054014"/>
            <a:ext cx="1" cy="2478385"/>
          </a:xfrm>
          <a:prstGeom prst="line">
            <a:avLst/>
          </a:prstGeom>
        </p:spPr>
        <p:style>
          <a:lnRef idx="3">
            <a:schemeClr val="accent2"/>
          </a:lnRef>
          <a:fillRef idx="0">
            <a:schemeClr val="accent2"/>
          </a:fillRef>
          <a:effectRef idx="2">
            <a:schemeClr val="accent2"/>
          </a:effectRef>
          <a:fontRef idx="minor">
            <a:schemeClr val="tx1"/>
          </a:fontRef>
        </p:style>
      </p:cxnSp>
      <p:sp>
        <p:nvSpPr>
          <p:cNvPr id="19" name="TextBox 18">
            <a:extLst>
              <a:ext uri="{FF2B5EF4-FFF2-40B4-BE49-F238E27FC236}">
                <a16:creationId xmlns:a16="http://schemas.microsoft.com/office/drawing/2014/main" id="{E3D0375E-1D3E-4D89-B7D6-A21E402BA32F}"/>
              </a:ext>
            </a:extLst>
          </p:cNvPr>
          <p:cNvSpPr txBox="1"/>
          <p:nvPr/>
        </p:nvSpPr>
        <p:spPr>
          <a:xfrm>
            <a:off x="3810000" y="2395742"/>
            <a:ext cx="1447800" cy="1200329"/>
          </a:xfrm>
          <a:prstGeom prst="rect">
            <a:avLst/>
          </a:prstGeom>
          <a:no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Red Line</a:t>
            </a:r>
          </a:p>
          <a:p>
            <a:pPr algn="ctr"/>
            <a:r>
              <a:rPr lang="en-US" sz="1800" dirty="0">
                <a:latin typeface="Times New Roman" panose="02020603050405020304" pitchFamily="18" charset="0"/>
                <a:cs typeface="Times New Roman" panose="02020603050405020304" pitchFamily="18" charset="0"/>
              </a:rPr>
              <a:t>=</a:t>
            </a:r>
          </a:p>
          <a:p>
            <a:pPr algn="ctr"/>
            <a:r>
              <a:rPr lang="en-US" sz="1800" dirty="0">
                <a:latin typeface="Times New Roman" panose="02020603050405020304" pitchFamily="18" charset="0"/>
                <a:cs typeface="Times New Roman" panose="02020603050405020304" pitchFamily="18" charset="0"/>
              </a:rPr>
              <a:t>Our Meridian</a:t>
            </a:r>
          </a:p>
        </p:txBody>
      </p:sp>
      <p:sp>
        <p:nvSpPr>
          <p:cNvPr id="20" name="TextBox 19">
            <a:extLst>
              <a:ext uri="{FF2B5EF4-FFF2-40B4-BE49-F238E27FC236}">
                <a16:creationId xmlns:a16="http://schemas.microsoft.com/office/drawing/2014/main" id="{A25BB159-9F2E-41FF-B956-5DAF6C47E685}"/>
              </a:ext>
            </a:extLst>
          </p:cNvPr>
          <p:cNvSpPr txBox="1"/>
          <p:nvPr/>
        </p:nvSpPr>
        <p:spPr>
          <a:xfrm>
            <a:off x="338502" y="4724400"/>
            <a:ext cx="3221896" cy="646331"/>
          </a:xfrm>
          <a:prstGeom prst="rect">
            <a:avLst/>
          </a:prstGeom>
          <a:no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Altitude = 54° 34’ or just before Meridian Transit</a:t>
            </a:r>
          </a:p>
        </p:txBody>
      </p:sp>
      <p:sp>
        <p:nvSpPr>
          <p:cNvPr id="21" name="TextBox 20">
            <a:extLst>
              <a:ext uri="{FF2B5EF4-FFF2-40B4-BE49-F238E27FC236}">
                <a16:creationId xmlns:a16="http://schemas.microsoft.com/office/drawing/2014/main" id="{C9617E8F-39E8-4481-8B31-D527F2F71803}"/>
              </a:ext>
            </a:extLst>
          </p:cNvPr>
          <p:cNvSpPr txBox="1"/>
          <p:nvPr/>
        </p:nvSpPr>
        <p:spPr>
          <a:xfrm>
            <a:off x="5410201" y="4648200"/>
            <a:ext cx="3276596" cy="1200329"/>
          </a:xfrm>
          <a:prstGeom prst="rect">
            <a:avLst/>
          </a:prstGeom>
          <a:no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Altitude = 54° 55’</a:t>
            </a:r>
          </a:p>
          <a:p>
            <a:pPr algn="ctr"/>
            <a:r>
              <a:rPr lang="en-US" sz="1800" dirty="0">
                <a:latin typeface="Times New Roman" panose="02020603050405020304" pitchFamily="18" charset="0"/>
                <a:cs typeface="Times New Roman" panose="02020603050405020304" pitchFamily="18" charset="0"/>
              </a:rPr>
              <a:t>MERIDIAN TRANSIT or North (as the star went from Right to Left)!</a:t>
            </a:r>
          </a:p>
        </p:txBody>
      </p:sp>
    </p:spTree>
    <p:extLst>
      <p:ext uri="{BB962C8B-B14F-4D97-AF65-F5344CB8AC3E}">
        <p14:creationId xmlns:p14="http://schemas.microsoft.com/office/powerpoint/2010/main" val="419366336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0" grpId="0"/>
      <p:bldP spid="2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Meridian Transit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E3D0375E-1D3E-4D89-B7D6-A21E402BA32F}"/>
              </a:ext>
            </a:extLst>
          </p:cNvPr>
          <p:cNvSpPr txBox="1"/>
          <p:nvPr/>
        </p:nvSpPr>
        <p:spPr>
          <a:xfrm>
            <a:off x="3810000" y="2395742"/>
            <a:ext cx="1447800" cy="1200329"/>
          </a:xfrm>
          <a:prstGeom prst="rect">
            <a:avLst/>
          </a:prstGeom>
          <a:no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Red Line</a:t>
            </a:r>
          </a:p>
          <a:p>
            <a:pPr algn="ctr"/>
            <a:r>
              <a:rPr lang="en-US" sz="1800" dirty="0">
                <a:latin typeface="Times New Roman" panose="02020603050405020304" pitchFamily="18" charset="0"/>
                <a:cs typeface="Times New Roman" panose="02020603050405020304" pitchFamily="18" charset="0"/>
              </a:rPr>
              <a:t>=</a:t>
            </a:r>
          </a:p>
          <a:p>
            <a:pPr algn="ctr"/>
            <a:r>
              <a:rPr lang="en-US" sz="1800" dirty="0">
                <a:latin typeface="Times New Roman" panose="02020603050405020304" pitchFamily="18" charset="0"/>
                <a:cs typeface="Times New Roman" panose="02020603050405020304" pitchFamily="18" charset="0"/>
              </a:rPr>
              <a:t>Our Meridian</a:t>
            </a:r>
          </a:p>
        </p:txBody>
      </p:sp>
      <p:sp>
        <p:nvSpPr>
          <p:cNvPr id="20" name="TextBox 19">
            <a:extLst>
              <a:ext uri="{FF2B5EF4-FFF2-40B4-BE49-F238E27FC236}">
                <a16:creationId xmlns:a16="http://schemas.microsoft.com/office/drawing/2014/main" id="{A25BB159-9F2E-41FF-B956-5DAF6C47E685}"/>
              </a:ext>
            </a:extLst>
          </p:cNvPr>
          <p:cNvSpPr txBox="1"/>
          <p:nvPr/>
        </p:nvSpPr>
        <p:spPr>
          <a:xfrm>
            <a:off x="338502" y="4724400"/>
            <a:ext cx="3221896" cy="646331"/>
          </a:xfrm>
          <a:prstGeom prst="rect">
            <a:avLst/>
          </a:prstGeom>
          <a:no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Altitude = 50° 54’ or just before Meridian Transit</a:t>
            </a:r>
          </a:p>
        </p:txBody>
      </p:sp>
      <p:sp>
        <p:nvSpPr>
          <p:cNvPr id="21" name="TextBox 20">
            <a:extLst>
              <a:ext uri="{FF2B5EF4-FFF2-40B4-BE49-F238E27FC236}">
                <a16:creationId xmlns:a16="http://schemas.microsoft.com/office/drawing/2014/main" id="{C9617E8F-39E8-4481-8B31-D527F2F71803}"/>
              </a:ext>
            </a:extLst>
          </p:cNvPr>
          <p:cNvSpPr txBox="1"/>
          <p:nvPr/>
        </p:nvSpPr>
        <p:spPr>
          <a:xfrm>
            <a:off x="5410201" y="4648200"/>
            <a:ext cx="3276596" cy="1200329"/>
          </a:xfrm>
          <a:prstGeom prst="rect">
            <a:avLst/>
          </a:prstGeom>
          <a:noFill/>
        </p:spPr>
        <p:txBody>
          <a:bodyPr wrap="square" rtlCol="0">
            <a:spAutoFit/>
          </a:bodyPr>
          <a:lstStyle/>
          <a:p>
            <a:pPr algn="ctr"/>
            <a:r>
              <a:rPr lang="en-US" sz="1800" dirty="0">
                <a:latin typeface="Times New Roman" panose="02020603050405020304" pitchFamily="18" charset="0"/>
                <a:cs typeface="Times New Roman" panose="02020603050405020304" pitchFamily="18" charset="0"/>
              </a:rPr>
              <a:t>Altitude = 50° 56’</a:t>
            </a:r>
          </a:p>
          <a:p>
            <a:pPr algn="ctr"/>
            <a:r>
              <a:rPr lang="en-US" sz="1800" dirty="0">
                <a:latin typeface="Times New Roman" panose="02020603050405020304" pitchFamily="18" charset="0"/>
                <a:cs typeface="Times New Roman" panose="02020603050405020304" pitchFamily="18" charset="0"/>
              </a:rPr>
              <a:t>MERIDIAN TRANSIT or South (as the star went from Left to Right)!</a:t>
            </a:r>
          </a:p>
        </p:txBody>
      </p:sp>
      <p:pic>
        <p:nvPicPr>
          <p:cNvPr id="2" name="Picture 1">
            <a:extLst>
              <a:ext uri="{FF2B5EF4-FFF2-40B4-BE49-F238E27FC236}">
                <a16:creationId xmlns:a16="http://schemas.microsoft.com/office/drawing/2014/main" id="{0BA34FB2-5858-46C5-9BF6-158622945A57}"/>
              </a:ext>
            </a:extLst>
          </p:cNvPr>
          <p:cNvPicPr>
            <a:picLocks noChangeAspect="1"/>
          </p:cNvPicPr>
          <p:nvPr/>
        </p:nvPicPr>
        <p:blipFill rotWithShape="1">
          <a:blip r:embed="rId5"/>
          <a:srcRect l="25932" t="20371" r="68333" b="58889"/>
          <a:stretch/>
        </p:blipFill>
        <p:spPr>
          <a:xfrm>
            <a:off x="531653" y="1893823"/>
            <a:ext cx="3221895" cy="2537091"/>
          </a:xfrm>
          <a:prstGeom prst="rect">
            <a:avLst/>
          </a:prstGeom>
        </p:spPr>
      </p:pic>
      <p:cxnSp>
        <p:nvCxnSpPr>
          <p:cNvPr id="14" name="Straight Connector 13">
            <a:extLst>
              <a:ext uri="{FF2B5EF4-FFF2-40B4-BE49-F238E27FC236}">
                <a16:creationId xmlns:a16="http://schemas.microsoft.com/office/drawing/2014/main" id="{2A2B6D13-CB99-4280-911D-E4A0017C30EC}"/>
              </a:ext>
            </a:extLst>
          </p:cNvPr>
          <p:cNvCxnSpPr>
            <a:cxnSpLocks/>
          </p:cNvCxnSpPr>
          <p:nvPr/>
        </p:nvCxnSpPr>
        <p:spPr>
          <a:xfrm>
            <a:off x="1676400" y="1893823"/>
            <a:ext cx="0" cy="2537091"/>
          </a:xfrm>
          <a:prstGeom prst="line">
            <a:avLst/>
          </a:prstGeom>
        </p:spPr>
        <p:style>
          <a:lnRef idx="3">
            <a:schemeClr val="accent2"/>
          </a:lnRef>
          <a:fillRef idx="0">
            <a:schemeClr val="accent2"/>
          </a:fillRef>
          <a:effectRef idx="2">
            <a:schemeClr val="accent2"/>
          </a:effectRef>
          <a:fontRef idx="minor">
            <a:schemeClr val="tx1"/>
          </a:fontRef>
        </p:style>
      </p:cxnSp>
      <p:pic>
        <p:nvPicPr>
          <p:cNvPr id="15" name="Picture 14">
            <a:extLst>
              <a:ext uri="{FF2B5EF4-FFF2-40B4-BE49-F238E27FC236}">
                <a16:creationId xmlns:a16="http://schemas.microsoft.com/office/drawing/2014/main" id="{DBCCDFD4-B1F1-49DB-8781-41B43E4155A5}"/>
              </a:ext>
            </a:extLst>
          </p:cNvPr>
          <p:cNvPicPr>
            <a:picLocks noChangeAspect="1"/>
          </p:cNvPicPr>
          <p:nvPr/>
        </p:nvPicPr>
        <p:blipFill rotWithShape="1">
          <a:blip r:embed="rId6"/>
          <a:srcRect l="23432" t="20371" r="68333" b="58889"/>
          <a:stretch/>
        </p:blipFill>
        <p:spPr>
          <a:xfrm>
            <a:off x="5298173" y="1894294"/>
            <a:ext cx="3580924" cy="2536619"/>
          </a:xfrm>
          <a:prstGeom prst="rect">
            <a:avLst/>
          </a:prstGeom>
        </p:spPr>
      </p:pic>
      <p:cxnSp>
        <p:nvCxnSpPr>
          <p:cNvPr id="17" name="Straight Connector 16">
            <a:extLst>
              <a:ext uri="{FF2B5EF4-FFF2-40B4-BE49-F238E27FC236}">
                <a16:creationId xmlns:a16="http://schemas.microsoft.com/office/drawing/2014/main" id="{30DFB3E7-23B6-4FA3-96D6-8E27C6C32296}"/>
              </a:ext>
            </a:extLst>
          </p:cNvPr>
          <p:cNvCxnSpPr>
            <a:cxnSpLocks/>
          </p:cNvCxnSpPr>
          <p:nvPr/>
        </p:nvCxnSpPr>
        <p:spPr>
          <a:xfrm flipH="1">
            <a:off x="7162800" y="1902653"/>
            <a:ext cx="1" cy="2528260"/>
          </a:xfrm>
          <a:prstGeom prst="line">
            <a:avLst/>
          </a:prstGeom>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23218853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7"/>
                                        </p:tgtEl>
                                        <p:attrNameLst>
                                          <p:attrName>style.visibility</p:attrName>
                                        </p:attrNameLst>
                                      </p:cBhvr>
                                      <p:to>
                                        <p:strVal val="visible"/>
                                      </p:to>
                                    </p:set>
                                    <p:animEffect transition="in" filter="fade">
                                      <p:cBhvr>
                                        <p:cTn id="20" dur="500"/>
                                        <p:tgtEl>
                                          <p:spTgt spid="17"/>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fade">
                                      <p:cBhvr>
                                        <p:cTn id="3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9"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Body at Prime Vertical</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405635821"/>
              </p:ext>
            </p:extLst>
          </p:nvPr>
        </p:nvGraphicFramePr>
        <p:xfrm>
          <a:off x="228600" y="1828800"/>
          <a:ext cx="4114800" cy="4907280"/>
        </p:xfrm>
        <a:graphic>
          <a:graphicData uri="http://schemas.openxmlformats.org/drawingml/2006/table">
            <a:tbl>
              <a:tblPr firstRow="1" firstCol="1" bandRow="1">
                <a:tableStyleId>{5C22544A-7EE6-4342-B048-85BDC9FD1C3A}</a:tableStyleId>
              </a:tblPr>
              <a:tblGrid>
                <a:gridCol w="411480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b="1" dirty="0">
                          <a:solidFill>
                            <a:schemeClr val="tx1"/>
                          </a:solidFill>
                          <a:effectLst/>
                          <a:latin typeface="Times New Roman" panose="02020603050405020304" pitchFamily="18" charset="0"/>
                          <a:ea typeface="Times New Roman" panose="02020603050405020304" pitchFamily="18" charset="0"/>
                        </a:rPr>
                        <a:t>-</a:t>
                      </a: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Prime Vertical </a:t>
                      </a:r>
                      <a:r>
                        <a:rPr lang="en-US" sz="1800" b="1" u="none" dirty="0">
                          <a:solidFill>
                            <a:schemeClr val="tx1"/>
                          </a:solidFill>
                          <a:effectLst/>
                          <a:latin typeface="Times New Roman" panose="02020603050405020304" pitchFamily="18" charset="0"/>
                          <a:ea typeface="Times New Roman" panose="02020603050405020304" pitchFamily="18" charset="0"/>
                        </a:rPr>
                        <a:t>is the Great Circle that passes East and West through the zenith of a specific location, typically an observer’s position.</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-If any method is available for determining when a Celestial Body is on the prime vertical, you can know either  East or West.</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-Table 20 in Bowditch Vol. II called the Meridian Angle and Altitude of a Body on Prime Vertical, provides this information.</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-Let’s look at an example…the star Mintaka.</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FC26084D-CFFB-42E8-92FF-082B30D1F6B4}"/>
              </a:ext>
            </a:extLst>
          </p:cNvPr>
          <p:cNvPicPr>
            <a:picLocks noChangeAspect="1"/>
          </p:cNvPicPr>
          <p:nvPr/>
        </p:nvPicPr>
        <p:blipFill>
          <a:blip r:embed="rId5"/>
          <a:stretch>
            <a:fillRect/>
          </a:stretch>
        </p:blipFill>
        <p:spPr>
          <a:xfrm>
            <a:off x="4441622" y="2503190"/>
            <a:ext cx="4514850" cy="2705100"/>
          </a:xfrm>
          <a:prstGeom prst="rect">
            <a:avLst/>
          </a:prstGeom>
        </p:spPr>
      </p:pic>
      <p:sp>
        <p:nvSpPr>
          <p:cNvPr id="8" name="Oval 7">
            <a:extLst>
              <a:ext uri="{FF2B5EF4-FFF2-40B4-BE49-F238E27FC236}">
                <a16:creationId xmlns:a16="http://schemas.microsoft.com/office/drawing/2014/main" id="{8F06309A-2863-45DF-9D30-6EDBFA3D5961}"/>
              </a:ext>
            </a:extLst>
          </p:cNvPr>
          <p:cNvSpPr/>
          <p:nvPr/>
        </p:nvSpPr>
        <p:spPr>
          <a:xfrm>
            <a:off x="6400800" y="3657600"/>
            <a:ext cx="304800" cy="304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B2E14806-428E-448E-A87C-8B380AC62DB6}"/>
              </a:ext>
            </a:extLst>
          </p:cNvPr>
          <p:cNvCxnSpPr>
            <a:cxnSpLocks/>
          </p:cNvCxnSpPr>
          <p:nvPr/>
        </p:nvCxnSpPr>
        <p:spPr>
          <a:xfrm flipH="1">
            <a:off x="3886200" y="3962400"/>
            <a:ext cx="2514600" cy="2057400"/>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13625082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Body at Prime Vertical</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46785987"/>
              </p:ext>
            </p:extLst>
          </p:nvPr>
        </p:nvGraphicFramePr>
        <p:xfrm>
          <a:off x="33336" y="1676400"/>
          <a:ext cx="4310064" cy="4815840"/>
        </p:xfrm>
        <a:graphic>
          <a:graphicData uri="http://schemas.openxmlformats.org/drawingml/2006/table">
            <a:tbl>
              <a:tblPr firstRow="1" firstCol="1" bandRow="1">
                <a:tableStyleId>{5C22544A-7EE6-4342-B048-85BDC9FD1C3A}</a:tableStyleId>
              </a:tblPr>
              <a:tblGrid>
                <a:gridCol w="4310064">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500" b="1" dirty="0">
                          <a:solidFill>
                            <a:schemeClr val="tx1"/>
                          </a:solidFill>
                          <a:effectLst/>
                          <a:latin typeface="Times New Roman" panose="02020603050405020304" pitchFamily="18" charset="0"/>
                          <a:ea typeface="Times New Roman" panose="02020603050405020304" pitchFamily="18" charset="0"/>
                        </a:rPr>
                        <a:t>-Mintaka, the leading star of Orion’s Belt, has a declination of approximately 0.3°S.</a:t>
                      </a:r>
                    </a:p>
                    <a:p>
                      <a:pPr marL="0" marR="0" hangingPunct="0">
                        <a:spcBef>
                          <a:spcPts val="0"/>
                        </a:spcBef>
                        <a:spcAft>
                          <a:spcPts val="0"/>
                        </a:spcAft>
                      </a:pPr>
                      <a:endParaRPr lang="en-US" sz="15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500" b="1" u="none" dirty="0">
                          <a:solidFill>
                            <a:schemeClr val="tx1"/>
                          </a:solidFill>
                          <a:effectLst/>
                          <a:latin typeface="Times New Roman" panose="02020603050405020304" pitchFamily="18" charset="0"/>
                          <a:ea typeface="Times New Roman" panose="02020603050405020304" pitchFamily="18" charset="0"/>
                        </a:rPr>
                        <a:t>-It is basically on the Celestial Equator.</a:t>
                      </a:r>
                    </a:p>
                    <a:p>
                      <a:pPr marL="0" marR="0" hangingPunct="0">
                        <a:spcBef>
                          <a:spcPts val="0"/>
                        </a:spcBef>
                        <a:spcAft>
                          <a:spcPts val="0"/>
                        </a:spcAft>
                      </a:pPr>
                      <a:endParaRPr lang="en-US" sz="15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500" b="1" u="none" dirty="0">
                          <a:solidFill>
                            <a:schemeClr val="tx1"/>
                          </a:solidFill>
                          <a:effectLst/>
                          <a:latin typeface="Times New Roman" panose="02020603050405020304" pitchFamily="18" charset="0"/>
                          <a:ea typeface="Times New Roman" panose="02020603050405020304" pitchFamily="18" charset="0"/>
                        </a:rPr>
                        <a:t>-At USNA, our Latitude is roughly 39°N.</a:t>
                      </a:r>
                    </a:p>
                    <a:p>
                      <a:pPr marL="0" marR="0" hangingPunct="0">
                        <a:spcBef>
                          <a:spcPts val="0"/>
                        </a:spcBef>
                        <a:spcAft>
                          <a:spcPts val="0"/>
                        </a:spcAft>
                      </a:pPr>
                      <a:endParaRPr lang="en-US" sz="15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500" b="1" u="none" dirty="0">
                          <a:solidFill>
                            <a:schemeClr val="tx1"/>
                          </a:solidFill>
                          <a:effectLst/>
                          <a:latin typeface="Times New Roman" panose="02020603050405020304" pitchFamily="18" charset="0"/>
                          <a:ea typeface="Times New Roman" panose="02020603050405020304" pitchFamily="18" charset="0"/>
                        </a:rPr>
                        <a:t>-Using Table 20, the Meridian Angle is 90° for a star with a 0° declination, and will have a 0° Altitude.</a:t>
                      </a:r>
                    </a:p>
                    <a:p>
                      <a:pPr marL="0" marR="0" hangingPunct="0">
                        <a:spcBef>
                          <a:spcPts val="0"/>
                        </a:spcBef>
                        <a:spcAft>
                          <a:spcPts val="0"/>
                        </a:spcAft>
                      </a:pPr>
                      <a:endParaRPr lang="en-US" sz="15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500" b="1" u="none" dirty="0">
                          <a:solidFill>
                            <a:schemeClr val="tx1"/>
                          </a:solidFill>
                          <a:effectLst/>
                          <a:latin typeface="Times New Roman" panose="02020603050405020304" pitchFamily="18" charset="0"/>
                          <a:ea typeface="Times New Roman" panose="02020603050405020304" pitchFamily="18" charset="0"/>
                        </a:rPr>
                        <a:t>-This means that Mintaka will be on the Prime Vertical when its Meridian Angle is 90°, or the angle between the Observer’s Meridian and the Hour Circle of the Celestial Body.</a:t>
                      </a:r>
                    </a:p>
                    <a:p>
                      <a:pPr marL="0" marR="0" hangingPunct="0">
                        <a:spcBef>
                          <a:spcPts val="0"/>
                        </a:spcBef>
                        <a:spcAft>
                          <a:spcPts val="0"/>
                        </a:spcAft>
                      </a:pPr>
                      <a:endParaRPr lang="en-US" sz="15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500" b="1" u="none" dirty="0">
                          <a:solidFill>
                            <a:schemeClr val="tx1"/>
                          </a:solidFill>
                          <a:effectLst/>
                          <a:latin typeface="Times New Roman" panose="02020603050405020304" pitchFamily="18" charset="0"/>
                          <a:ea typeface="Times New Roman" panose="02020603050405020304" pitchFamily="18" charset="0"/>
                        </a:rPr>
                        <a:t>-When Mintaka is on the Prime Vertical, it bears 090° or 270°, but it will be on the Horizon.</a:t>
                      </a:r>
                    </a:p>
                    <a:p>
                      <a:pPr marL="0" marR="0" hangingPunct="0">
                        <a:spcBef>
                          <a:spcPts val="0"/>
                        </a:spcBef>
                        <a:spcAft>
                          <a:spcPts val="0"/>
                        </a:spcAft>
                      </a:pPr>
                      <a:endParaRPr lang="en-US" sz="15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500" b="1" u="none" dirty="0">
                          <a:solidFill>
                            <a:schemeClr val="tx1"/>
                          </a:solidFill>
                          <a:effectLst/>
                          <a:latin typeface="Times New Roman" panose="02020603050405020304" pitchFamily="18" charset="0"/>
                          <a:ea typeface="Times New Roman" panose="02020603050405020304" pitchFamily="18" charset="0"/>
                        </a:rPr>
                        <a:t>-Stars rise in the East and set in the West.</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14" name="Picture 13">
            <a:extLst>
              <a:ext uri="{FF2B5EF4-FFF2-40B4-BE49-F238E27FC236}">
                <a16:creationId xmlns:a16="http://schemas.microsoft.com/office/drawing/2014/main" id="{FB0B8808-CAC6-4CFA-998E-545D0D23003B}"/>
              </a:ext>
            </a:extLst>
          </p:cNvPr>
          <p:cNvPicPr>
            <a:picLocks noChangeAspect="1"/>
          </p:cNvPicPr>
          <p:nvPr/>
        </p:nvPicPr>
        <p:blipFill rotWithShape="1">
          <a:blip r:embed="rId5"/>
          <a:srcRect l="61096" t="16099" r="27500" b="71543"/>
          <a:stretch/>
        </p:blipFill>
        <p:spPr>
          <a:xfrm>
            <a:off x="4383086" y="1658303"/>
            <a:ext cx="4724400" cy="1439964"/>
          </a:xfrm>
          <a:prstGeom prst="rect">
            <a:avLst/>
          </a:prstGeom>
        </p:spPr>
      </p:pic>
      <p:pic>
        <p:nvPicPr>
          <p:cNvPr id="16" name="Picture 15">
            <a:extLst>
              <a:ext uri="{FF2B5EF4-FFF2-40B4-BE49-F238E27FC236}">
                <a16:creationId xmlns:a16="http://schemas.microsoft.com/office/drawing/2014/main" id="{838F5211-9518-434E-AF6E-AFA867AECB73}"/>
              </a:ext>
            </a:extLst>
          </p:cNvPr>
          <p:cNvPicPr>
            <a:picLocks noChangeAspect="1"/>
          </p:cNvPicPr>
          <p:nvPr/>
        </p:nvPicPr>
        <p:blipFill rotWithShape="1">
          <a:blip r:embed="rId6"/>
          <a:srcRect l="61192" t="55312" r="33279" b="35185"/>
          <a:stretch/>
        </p:blipFill>
        <p:spPr>
          <a:xfrm>
            <a:off x="4383085" y="3555927"/>
            <a:ext cx="4765691" cy="2303568"/>
          </a:xfrm>
          <a:prstGeom prst="rect">
            <a:avLst/>
          </a:prstGeom>
        </p:spPr>
      </p:pic>
      <p:sp>
        <p:nvSpPr>
          <p:cNvPr id="17" name="Oval 16">
            <a:extLst>
              <a:ext uri="{FF2B5EF4-FFF2-40B4-BE49-F238E27FC236}">
                <a16:creationId xmlns:a16="http://schemas.microsoft.com/office/drawing/2014/main" id="{FC9DBD87-1BD7-4FA2-BA0E-EC4EBAB463F5}"/>
              </a:ext>
            </a:extLst>
          </p:cNvPr>
          <p:cNvSpPr/>
          <p:nvPr/>
        </p:nvSpPr>
        <p:spPr>
          <a:xfrm>
            <a:off x="4876800" y="4582351"/>
            <a:ext cx="533400" cy="34207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0554D6E9-C11B-4C87-90F0-3AE80AEB1F93}"/>
              </a:ext>
            </a:extLst>
          </p:cNvPr>
          <p:cNvSpPr/>
          <p:nvPr/>
        </p:nvSpPr>
        <p:spPr>
          <a:xfrm>
            <a:off x="5638800" y="4582352"/>
            <a:ext cx="1219200" cy="3420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76313004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fade">
                                      <p:cBhvr>
                                        <p:cTn id="2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animBg="1"/>
      <p:bldP spid="18"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99770102"/>
              </p:ext>
            </p:extLst>
          </p:nvPr>
        </p:nvGraphicFramePr>
        <p:xfrm>
          <a:off x="152400" y="1722120"/>
          <a:ext cx="8781982" cy="475488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67575">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132545">
                <a:tc>
                  <a:txBody>
                    <a:bodyPr/>
                    <a:lstStyle/>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 – DESCRIBE how to plan for navigational emergencies when at sea.</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2- DESCRIBE the contents of an emergency navigation kit. </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3 - DEFINE the Most Probably Position (MPP) and understand how to determine MPP.</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4 - UNDERSTAND how Dead Reckoning applies to emergency navigation.</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5 - DETERMINE the ship’s direction using Polaris, Meridian Transit, Body on Prime Vertical, and Body at Rising or Setting methods.</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7 - UNDERSTAND how Celestial Navigation applies to emergency navigation. </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8 - DETERMINE Latitude by Meridian Altitude, Latitude by Polaris, the Length of the Day, and the Body In Zenith methods.</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9 - DETERMINE Longitude by Time of Transit method.</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10 - UTILIZE concepts learned in the course to determine mitigating factors to avoid an emergency at sea.</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37844">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Body at Prime Vertical</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3F3961EE-7A67-4C44-BE22-29F9861549AD}"/>
              </a:ext>
            </a:extLst>
          </p:cNvPr>
          <p:cNvSpPr/>
          <p:nvPr/>
        </p:nvSpPr>
        <p:spPr>
          <a:xfrm>
            <a:off x="2272553" y="3200400"/>
            <a:ext cx="4572000" cy="1323439"/>
          </a:xfrm>
          <a:prstGeom prst="rect">
            <a:avLst/>
          </a:prstGeom>
        </p:spPr>
        <p:txBody>
          <a:bodyPr>
            <a:spAutoFit/>
          </a:bodyPr>
          <a:lstStyle/>
          <a:p>
            <a:pPr algn="ctr"/>
            <a:r>
              <a:rPr lang="en-US" dirty="0">
                <a:hlinkClick r:id="rId5"/>
              </a:rPr>
              <a:t>https://stellarium-web.org/</a:t>
            </a:r>
            <a:r>
              <a:rPr lang="en-US" dirty="0"/>
              <a:t> </a:t>
            </a:r>
          </a:p>
        </p:txBody>
      </p:sp>
      <p:pic>
        <p:nvPicPr>
          <p:cNvPr id="5" name="Picture 4">
            <a:extLst>
              <a:ext uri="{FF2B5EF4-FFF2-40B4-BE49-F238E27FC236}">
                <a16:creationId xmlns:a16="http://schemas.microsoft.com/office/drawing/2014/main" id="{0B995729-667F-485C-9E32-48B5A7C9BCEA}"/>
              </a:ext>
            </a:extLst>
          </p:cNvPr>
          <p:cNvPicPr>
            <a:picLocks noChangeAspect="1"/>
          </p:cNvPicPr>
          <p:nvPr/>
        </p:nvPicPr>
        <p:blipFill rotWithShape="1">
          <a:blip r:embed="rId6"/>
          <a:srcRect l="7500" t="11481" r="75147" b="45209"/>
          <a:stretch/>
        </p:blipFill>
        <p:spPr>
          <a:xfrm>
            <a:off x="152400" y="1757362"/>
            <a:ext cx="6719047" cy="4716440"/>
          </a:xfrm>
          <a:prstGeom prst="rect">
            <a:avLst/>
          </a:prstGeom>
        </p:spPr>
      </p:pic>
      <p:sp>
        <p:nvSpPr>
          <p:cNvPr id="8" name="TextBox 7">
            <a:extLst>
              <a:ext uri="{FF2B5EF4-FFF2-40B4-BE49-F238E27FC236}">
                <a16:creationId xmlns:a16="http://schemas.microsoft.com/office/drawing/2014/main" id="{FDB5C068-C368-4316-91BF-827B829E3982}"/>
              </a:ext>
            </a:extLst>
          </p:cNvPr>
          <p:cNvSpPr txBox="1"/>
          <p:nvPr/>
        </p:nvSpPr>
        <p:spPr>
          <a:xfrm>
            <a:off x="7075415" y="3036163"/>
            <a:ext cx="1878106" cy="2554545"/>
          </a:xfrm>
          <a:prstGeom prst="rect">
            <a:avLst/>
          </a:prstGeom>
          <a:noFill/>
        </p:spPr>
        <p:txBody>
          <a:bodyPr wrap="square" rtlCol="0">
            <a:spAutoFit/>
          </a:bodyPr>
          <a:lstStyle/>
          <a:p>
            <a:pPr algn="l"/>
            <a:r>
              <a:rPr lang="en-US" sz="1600" dirty="0">
                <a:latin typeface="Times New Roman" panose="02020603050405020304" pitchFamily="18" charset="0"/>
                <a:cs typeface="Times New Roman" panose="02020603050405020304" pitchFamily="18" charset="0"/>
              </a:rPr>
              <a:t>-Mintaka bears due west, or where it sets!</a:t>
            </a:r>
          </a:p>
          <a:p>
            <a:pPr algn="l"/>
            <a:endParaRPr lang="en-US" sz="1600" dirty="0">
              <a:latin typeface="Times New Roman" panose="02020603050405020304" pitchFamily="18" charset="0"/>
              <a:cs typeface="Times New Roman" panose="02020603050405020304" pitchFamily="18" charset="0"/>
            </a:endParaRPr>
          </a:p>
          <a:p>
            <a:pPr algn="l"/>
            <a:r>
              <a:rPr lang="en-US" sz="1600" dirty="0">
                <a:latin typeface="Times New Roman" panose="02020603050405020304" pitchFamily="18" charset="0"/>
                <a:cs typeface="Times New Roman" panose="02020603050405020304" pitchFamily="18" charset="0"/>
              </a:rPr>
              <a:t>-You can see that its Azimuth is approx. 270° and the Altitude is approx. 0 ° or just on the horizon.</a:t>
            </a:r>
          </a:p>
        </p:txBody>
      </p:sp>
      <p:cxnSp>
        <p:nvCxnSpPr>
          <p:cNvPr id="21" name="Straight Arrow Connector 20">
            <a:extLst>
              <a:ext uri="{FF2B5EF4-FFF2-40B4-BE49-F238E27FC236}">
                <a16:creationId xmlns:a16="http://schemas.microsoft.com/office/drawing/2014/main" id="{635F583F-AA8E-4DD9-9E02-AF74EF3EAD8E}"/>
              </a:ext>
            </a:extLst>
          </p:cNvPr>
          <p:cNvCxnSpPr>
            <a:cxnSpLocks/>
          </p:cNvCxnSpPr>
          <p:nvPr/>
        </p:nvCxnSpPr>
        <p:spPr>
          <a:xfrm flipH="1" flipV="1">
            <a:off x="3810000" y="4344226"/>
            <a:ext cx="3238522" cy="3603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3" name="Oval 22">
            <a:extLst>
              <a:ext uri="{FF2B5EF4-FFF2-40B4-BE49-F238E27FC236}">
                <a16:creationId xmlns:a16="http://schemas.microsoft.com/office/drawing/2014/main" id="{4B07470B-DA7D-4425-BA3E-F88659A99D5D}"/>
              </a:ext>
            </a:extLst>
          </p:cNvPr>
          <p:cNvSpPr/>
          <p:nvPr/>
        </p:nvSpPr>
        <p:spPr>
          <a:xfrm>
            <a:off x="1447800" y="4119562"/>
            <a:ext cx="2362200" cy="30423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BAE15AF5-481A-03BF-1644-9E3B704A7B3B}"/>
              </a:ext>
            </a:extLst>
          </p:cNvPr>
          <p:cNvSpPr/>
          <p:nvPr/>
        </p:nvSpPr>
        <p:spPr>
          <a:xfrm>
            <a:off x="1981200" y="5791200"/>
            <a:ext cx="990600" cy="661987"/>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1BDE21A-2766-3A60-1300-01779F0EECE0}"/>
              </a:ext>
            </a:extLst>
          </p:cNvPr>
          <p:cNvCxnSpPr>
            <a:cxnSpLocks/>
          </p:cNvCxnSpPr>
          <p:nvPr/>
        </p:nvCxnSpPr>
        <p:spPr>
          <a:xfrm flipH="1">
            <a:off x="3146614" y="3605606"/>
            <a:ext cx="3724833" cy="233306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165276393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3" grpId="0" animBg="1"/>
      <p:bldP spid="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Body at Rising or Setting</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706336658"/>
              </p:ext>
            </p:extLst>
          </p:nvPr>
        </p:nvGraphicFramePr>
        <p:xfrm>
          <a:off x="152400" y="1828800"/>
          <a:ext cx="8695240" cy="4632960"/>
        </p:xfrm>
        <a:graphic>
          <a:graphicData uri="http://schemas.openxmlformats.org/drawingml/2006/table">
            <a:tbl>
              <a:tblPr firstRow="1" firstCol="1" bandRow="1">
                <a:tableStyleId>{5C22544A-7EE6-4342-B048-85BDC9FD1C3A}</a:tableStyleId>
              </a:tblPr>
              <a:tblGrid>
                <a:gridCol w="86952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b="1" dirty="0">
                          <a:solidFill>
                            <a:schemeClr val="tx1"/>
                          </a:solidFill>
                          <a:effectLst/>
                          <a:latin typeface="Times New Roman" panose="02020603050405020304" pitchFamily="18" charset="0"/>
                          <a:ea typeface="Times New Roman" panose="02020603050405020304" pitchFamily="18" charset="0"/>
                        </a:rPr>
                        <a:t>-</a:t>
                      </a:r>
                      <a:r>
                        <a:rPr lang="en-US" sz="1800" b="1" u="none" dirty="0">
                          <a:solidFill>
                            <a:schemeClr val="tx1"/>
                          </a:solidFill>
                          <a:effectLst/>
                          <a:latin typeface="Times New Roman" panose="02020603050405020304" pitchFamily="18" charset="0"/>
                          <a:ea typeface="Times New Roman" panose="02020603050405020304" pitchFamily="18" charset="0"/>
                        </a:rPr>
                        <a:t>Except for the Moon, the azimuth of a celestial body is almost the same at rising as it is at setting.</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-If the azimuth is measured both at rising and setting, true south or true north (depending on which hemisphere you are in) is midway between the two observed values.</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Example</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ARCTURUS</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Rise = Azimuth 065.29°</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Set = Azimuth 294.88°</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Midway is approximately 000.085° or North!</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41928681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Body at Rising or Setting</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163105847"/>
              </p:ext>
            </p:extLst>
          </p:nvPr>
        </p:nvGraphicFramePr>
        <p:xfrm>
          <a:off x="152400" y="1828800"/>
          <a:ext cx="8695240" cy="4500838"/>
        </p:xfrm>
        <a:graphic>
          <a:graphicData uri="http://schemas.openxmlformats.org/drawingml/2006/table">
            <a:tbl>
              <a:tblPr firstRow="1" firstCol="1" bandRow="1">
                <a:tableStyleId>{5C22544A-7EE6-4342-B048-85BDC9FD1C3A}</a:tableStyleId>
              </a:tblPr>
              <a:tblGrid>
                <a:gridCol w="86952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-Additionally, the difference between the azimuths taken at rise and set can determine compass error.</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Example </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The Azimuth of a Celestial Body at Rise is 073° PGC</a:t>
                      </a:r>
                    </a:p>
                    <a:p>
                      <a:pPr marL="0" marR="0" algn="ctr"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600" b="1" u="none" dirty="0">
                          <a:solidFill>
                            <a:schemeClr val="tx1"/>
                          </a:solidFill>
                          <a:effectLst/>
                          <a:latin typeface="Times New Roman" panose="02020603050405020304" pitchFamily="18" charset="0"/>
                          <a:ea typeface="Times New Roman" panose="02020603050405020304" pitchFamily="18" charset="0"/>
                        </a:rPr>
                        <a:t>The Azimuth of a Celestial Body at Set is 277° PGC</a:t>
                      </a:r>
                    </a:p>
                    <a:p>
                      <a:pPr marL="0" marR="0" algn="ctr"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algn="ctr"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(073+277)/2=175°</a:t>
                      </a:r>
                    </a:p>
                    <a:p>
                      <a:pPr marL="0" marR="0" algn="ctr"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lvl="0" indent="0" algn="ctr" defTabSz="914400" rtl="0" eaLnBrk="1" fontAlgn="auto" latinLnBrk="0" hangingPunct="0">
                        <a:lnSpc>
                          <a:spcPct val="100000"/>
                        </a:lnSpc>
                        <a:spcBef>
                          <a:spcPts val="0"/>
                        </a:spcBef>
                        <a:spcAft>
                          <a:spcPts val="0"/>
                        </a:spcAft>
                        <a:buClrTx/>
                        <a:buSzTx/>
                        <a:buFontTx/>
                        <a:buNone/>
                        <a:tabLst/>
                        <a:defRPr/>
                      </a:pPr>
                      <a:r>
                        <a:rPr lang="en-US" sz="1600" b="1" u="none" dirty="0">
                          <a:solidFill>
                            <a:schemeClr val="tx1"/>
                          </a:solidFill>
                          <a:effectLst/>
                          <a:latin typeface="Times New Roman" panose="02020603050405020304" pitchFamily="18" charset="0"/>
                          <a:ea typeface="Times New Roman" panose="02020603050405020304" pitchFamily="18" charset="0"/>
                        </a:rPr>
                        <a:t>You have a 5° Easterly Error on your Compass as it should equal 180°!</a:t>
                      </a:r>
                    </a:p>
                    <a:p>
                      <a:pPr marL="0" marR="0" algn="ctr"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142528005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Emergency CELNAV</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221741304"/>
              </p:ext>
            </p:extLst>
          </p:nvPr>
        </p:nvGraphicFramePr>
        <p:xfrm>
          <a:off x="152400" y="1828800"/>
          <a:ext cx="4575846" cy="4613173"/>
        </p:xfrm>
        <a:graphic>
          <a:graphicData uri="http://schemas.openxmlformats.org/drawingml/2006/table">
            <a:tbl>
              <a:tblPr firstRow="1" firstCol="1" bandRow="1">
                <a:tableStyleId>{5C22544A-7EE6-4342-B048-85BDC9FD1C3A}</a:tableStyleId>
              </a:tblPr>
              <a:tblGrid>
                <a:gridCol w="4575846">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-Celestial Navigation is an essential skillset in an emergency navigation situation.</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-The lack of traditional NAVAIDs in Coastal and Open Ocean waters means that there is no reliable alternative.</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-Subsequently, the absence of light and other man-made pollutions at sea means the night sky is more visible.</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-Simple CELNAV practices can determine both latitude and longitude.</a:t>
                      </a: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800" b="1" u="none" dirty="0">
                          <a:solidFill>
                            <a:schemeClr val="tx1"/>
                          </a:solidFill>
                          <a:effectLst/>
                          <a:latin typeface="Times New Roman" panose="02020603050405020304" pitchFamily="18" charset="0"/>
                          <a:ea typeface="Times New Roman" panose="02020603050405020304" pitchFamily="18" charset="0"/>
                        </a:rPr>
                        <a:t>-These practices can save lives!</a:t>
                      </a: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657B119B-C19F-4E3C-9956-14EED90181B9}"/>
              </a:ext>
            </a:extLst>
          </p:cNvPr>
          <p:cNvPicPr>
            <a:picLocks noChangeAspect="1"/>
          </p:cNvPicPr>
          <p:nvPr/>
        </p:nvPicPr>
        <p:blipFill>
          <a:blip r:embed="rId5"/>
          <a:stretch>
            <a:fillRect/>
          </a:stretch>
        </p:blipFill>
        <p:spPr>
          <a:xfrm>
            <a:off x="4800600" y="2329421"/>
            <a:ext cx="4329953" cy="3085092"/>
          </a:xfrm>
          <a:prstGeom prst="rect">
            <a:avLst/>
          </a:prstGeom>
        </p:spPr>
      </p:pic>
    </p:spTree>
    <p:extLst>
      <p:ext uri="{BB962C8B-B14F-4D97-AF65-F5344CB8AC3E}">
        <p14:creationId xmlns:p14="http://schemas.microsoft.com/office/powerpoint/2010/main" val="4566370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Determining Latitude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140307833"/>
              </p:ext>
            </p:extLst>
          </p:nvPr>
        </p:nvGraphicFramePr>
        <p:xfrm>
          <a:off x="152400" y="1828800"/>
          <a:ext cx="4575846" cy="4481051"/>
        </p:xfrm>
        <a:graphic>
          <a:graphicData uri="http://schemas.openxmlformats.org/drawingml/2006/table">
            <a:tbl>
              <a:tblPr firstRow="1" firstCol="1" bandRow="1">
                <a:tableStyleId>{5C22544A-7EE6-4342-B048-85BDC9FD1C3A}</a:tableStyleId>
              </a:tblPr>
              <a:tblGrid>
                <a:gridCol w="4575846">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800" b="1" u="none" dirty="0">
                          <a:solidFill>
                            <a:schemeClr val="tx1"/>
                          </a:solidFill>
                          <a:effectLst/>
                          <a:latin typeface="Times New Roman" panose="02020603050405020304" pitchFamily="18" charset="0"/>
                          <a:ea typeface="Times New Roman" panose="02020603050405020304" pitchFamily="18" charset="0"/>
                        </a:rPr>
                        <a:t>-We have covered how to use basic CELNAV practice to determine heading/bearings.</a:t>
                      </a:r>
                    </a:p>
                    <a:p>
                      <a:pPr marL="0" marR="0" hangingPunct="0">
                        <a:spcBef>
                          <a:spcPts val="0"/>
                        </a:spcBef>
                        <a:spcAft>
                          <a:spcPts val="0"/>
                        </a:spcAft>
                      </a:pPr>
                      <a:endParaRPr lang="en-US" sz="2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800" b="1" u="none" dirty="0">
                          <a:solidFill>
                            <a:schemeClr val="tx1"/>
                          </a:solidFill>
                          <a:effectLst/>
                          <a:latin typeface="Times New Roman" panose="02020603050405020304" pitchFamily="18" charset="0"/>
                          <a:ea typeface="Times New Roman" panose="02020603050405020304" pitchFamily="18" charset="0"/>
                        </a:rPr>
                        <a:t>-Now we will demonstrate how we can use CELNAV to find our Latitude.</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18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657B119B-C19F-4E3C-9956-14EED90181B9}"/>
              </a:ext>
            </a:extLst>
          </p:cNvPr>
          <p:cNvPicPr>
            <a:picLocks noChangeAspect="1"/>
          </p:cNvPicPr>
          <p:nvPr/>
        </p:nvPicPr>
        <p:blipFill>
          <a:blip r:embed="rId5"/>
          <a:stretch>
            <a:fillRect/>
          </a:stretch>
        </p:blipFill>
        <p:spPr>
          <a:xfrm>
            <a:off x="4800600" y="2329421"/>
            <a:ext cx="4329953" cy="3085092"/>
          </a:xfrm>
          <a:prstGeom prst="rect">
            <a:avLst/>
          </a:prstGeom>
        </p:spPr>
      </p:pic>
    </p:spTree>
    <p:extLst>
      <p:ext uri="{BB962C8B-B14F-4D97-AF65-F5344CB8AC3E}">
        <p14:creationId xmlns:p14="http://schemas.microsoft.com/office/powerpoint/2010/main" val="89083067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Meridian Altitude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959417419"/>
              </p:ext>
            </p:extLst>
          </p:nvPr>
        </p:nvGraphicFramePr>
        <p:xfrm>
          <a:off x="160265" y="1785570"/>
          <a:ext cx="4487936" cy="4500838"/>
        </p:xfrm>
        <a:graphic>
          <a:graphicData uri="http://schemas.openxmlformats.org/drawingml/2006/table">
            <a:tbl>
              <a:tblPr firstRow="1" firstCol="1" bandRow="1">
                <a:tableStyleId>{5C22544A-7EE6-4342-B048-85BDC9FD1C3A}</a:tableStyleId>
              </a:tblPr>
              <a:tblGrid>
                <a:gridCol w="4487936">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-Latitude can be determined using a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meridian altitude</a:t>
                      </a:r>
                      <a:r>
                        <a:rPr lang="en-US" sz="2400" b="1" u="none" dirty="0">
                          <a:solidFill>
                            <a:schemeClr val="tx1"/>
                          </a:solidFill>
                          <a:effectLst/>
                          <a:latin typeface="Times New Roman" panose="02020603050405020304" pitchFamily="18" charset="0"/>
                          <a:ea typeface="Times New Roman" panose="02020603050405020304" pitchFamily="18" charset="0"/>
                        </a:rPr>
                        <a:t> of any celestial body, if the declination is known.</a:t>
                      </a:r>
                    </a:p>
                    <a:p>
                      <a:pPr marL="0" marR="0" hangingPunct="0">
                        <a:spcBef>
                          <a:spcPts val="0"/>
                        </a:spcBef>
                        <a:spcAft>
                          <a:spcPts val="0"/>
                        </a:spcAft>
                      </a:pPr>
                      <a:endParaRPr lang="en-US" sz="28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-If accurate time, knowledge of longitude, and an almanac is available, the observation can be made at the correct moment.</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-Does this sound familiar?</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14281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mc:AlternateContent xmlns:mc="http://schemas.openxmlformats.org/markup-compatibility/2006" xmlns:am3d="http://schemas.microsoft.com/office/drawing/2017/model3d">
        <mc:Choice Requires="am3d">
          <p:graphicFrame>
            <p:nvGraphicFramePr>
              <p:cNvPr id="2" name="3D Model 1" descr="Thinking Face Emoji">
                <a:extLst>
                  <a:ext uri="{FF2B5EF4-FFF2-40B4-BE49-F238E27FC236}">
                    <a16:creationId xmlns:a16="http://schemas.microsoft.com/office/drawing/2014/main" id="{1CB046C8-B01C-4123-A005-7455EC090437}"/>
                  </a:ext>
                </a:extLst>
              </p:cNvPr>
              <p:cNvGraphicFramePr>
                <a:graphicFrameLocks noChangeAspect="1"/>
              </p:cNvGraphicFramePr>
              <p:nvPr>
                <p:extLst>
                  <p:ext uri="{D42A27DB-BD31-4B8C-83A1-F6EECF244321}">
                    <p14:modId xmlns:p14="http://schemas.microsoft.com/office/powerpoint/2010/main" val="1864608656"/>
                  </p:ext>
                </p:extLst>
              </p:nvPr>
            </p:nvGraphicFramePr>
            <p:xfrm>
              <a:off x="5090870" y="2327152"/>
              <a:ext cx="3228510" cy="3209463"/>
            </p:xfrm>
            <a:graphic>
              <a:graphicData uri="http://schemas.microsoft.com/office/drawing/2017/model3d">
                <am3d:model3d r:embed="rId5">
                  <am3d:spPr>
                    <a:xfrm>
                      <a:off x="0" y="0"/>
                      <a:ext cx="3228510" cy="3209463"/>
                    </a:xfrm>
                    <a:prstGeom prst="rect">
                      <a:avLst/>
                    </a:prstGeom>
                  </am3d:spPr>
                  <am3d:camera>
                    <am3d:pos x="0" y="0" z="78335969"/>
                    <am3d:up dx="0" dy="36000000" dz="0"/>
                    <am3d:lookAt x="0" y="0" z="0"/>
                    <am3d:perspective fov="2700000"/>
                  </am3d:camera>
                  <am3d:trans>
                    <am3d:meterPerModelUnit n="89687" d="1000000"/>
                    <am3d:preTrans dx="3" dy="-16951004" dz="-1048983"/>
                    <am3d:scale>
                      <am3d:sx n="1000000" d="1000000"/>
                      <am3d:sy n="1000000" d="1000000"/>
                      <am3d:sz n="1000000" d="1000000"/>
                    </am3d:scale>
                    <am3d:rot ax="-408718" ay="931201" az="-109849"/>
                    <am3d:postTrans dx="0" dy="0" dz="0"/>
                  </am3d:trans>
                  <am3d:raster rName="Office3DRenderer" rVer="16.0.8326">
                    <am3d:blip r:embed="rId6"/>
                  </am3d:raster>
                  <am3d:objViewport viewportSz="587607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xmlns="">
          <p:pic>
            <p:nvPicPr>
              <p:cNvPr id="2" name="3D Model 1" descr="Thinking Face Emoji">
                <a:extLst>
                  <a:ext uri="{FF2B5EF4-FFF2-40B4-BE49-F238E27FC236}">
                    <a16:creationId xmlns:a16="http://schemas.microsoft.com/office/drawing/2014/main" id="{1CB046C8-B01C-4123-A005-7455EC090437}"/>
                  </a:ext>
                </a:extLst>
              </p:cNvPr>
              <p:cNvPicPr>
                <a:picLocks noGrp="1" noRot="1" noChangeAspect="1" noMove="1" noResize="1" noEditPoints="1" noAdjustHandles="1" noChangeArrowheads="1" noChangeShapeType="1" noCrop="1"/>
              </p:cNvPicPr>
              <p:nvPr/>
            </p:nvPicPr>
            <p:blipFill>
              <a:blip r:embed="rId7"/>
              <a:stretch>
                <a:fillRect/>
              </a:stretch>
            </p:blipFill>
            <p:spPr>
              <a:xfrm>
                <a:off x="5090870" y="2327152"/>
                <a:ext cx="3228510" cy="3209463"/>
              </a:xfrm>
              <a:prstGeom prst="rect">
                <a:avLst/>
              </a:prstGeom>
            </p:spPr>
          </p:pic>
        </mc:Fallback>
      </mc:AlternateContent>
    </p:spTree>
    <p:extLst>
      <p:ext uri="{BB962C8B-B14F-4D97-AF65-F5344CB8AC3E}">
        <p14:creationId xmlns:p14="http://schemas.microsoft.com/office/powerpoint/2010/main" val="338153783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Meridian Altitude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354426356"/>
              </p:ext>
            </p:extLst>
          </p:nvPr>
        </p:nvGraphicFramePr>
        <p:xfrm>
          <a:off x="160264" y="1785570"/>
          <a:ext cx="8823471" cy="4500838"/>
        </p:xfrm>
        <a:graphic>
          <a:graphicData uri="http://schemas.openxmlformats.org/drawingml/2006/table">
            <a:tbl>
              <a:tblPr firstRow="1" firstCol="1" bandRow="1">
                <a:tableStyleId>{5C22544A-7EE6-4342-B048-85BDC9FD1C3A}</a:tableStyleId>
              </a:tblPr>
              <a:tblGrid>
                <a:gridCol w="8823471">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-The process is very similar to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Local Apparent Noon (LAN) </a:t>
                      </a:r>
                      <a:r>
                        <a:rPr lang="en-US" sz="2400" b="1" u="none" dirty="0">
                          <a:solidFill>
                            <a:schemeClr val="tx1"/>
                          </a:solidFill>
                          <a:effectLst/>
                          <a:latin typeface="Times New Roman" panose="02020603050405020304" pitchFamily="18" charset="0"/>
                          <a:ea typeface="Times New Roman" panose="02020603050405020304" pitchFamily="18" charset="0"/>
                        </a:rPr>
                        <a:t>or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MERPASS</a:t>
                      </a:r>
                      <a:r>
                        <a:rPr lang="en-US" sz="2400" b="1" u="none" dirty="0">
                          <a:solidFill>
                            <a:schemeClr val="tx1"/>
                          </a:solidFill>
                          <a:effectLst/>
                          <a:latin typeface="Times New Roman" panose="02020603050405020304" pitchFamily="18" charset="0"/>
                          <a:ea typeface="Times New Roman" panose="02020603050405020304" pitchFamily="18" charset="0"/>
                        </a:rPr>
                        <a:t>.</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-The Latitude check is done by knowing the declination of the Celestial Body and the CO-ALT! Use the Upper Transit of a Celestial Body.</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14281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0FF22D98-0D10-4D3E-BF5A-E297B40F1851}"/>
              </a:ext>
            </a:extLst>
          </p:cNvPr>
          <p:cNvPicPr>
            <a:picLocks noChangeAspect="1"/>
          </p:cNvPicPr>
          <p:nvPr/>
        </p:nvPicPr>
        <p:blipFill>
          <a:blip r:embed="rId5"/>
          <a:stretch>
            <a:fillRect/>
          </a:stretch>
        </p:blipFill>
        <p:spPr>
          <a:xfrm>
            <a:off x="1177500" y="4059238"/>
            <a:ext cx="6667500" cy="1828800"/>
          </a:xfrm>
          <a:prstGeom prst="rect">
            <a:avLst/>
          </a:prstGeom>
        </p:spPr>
      </p:pic>
    </p:spTree>
    <p:extLst>
      <p:ext uri="{BB962C8B-B14F-4D97-AF65-F5344CB8AC3E}">
        <p14:creationId xmlns:p14="http://schemas.microsoft.com/office/powerpoint/2010/main" val="122397878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Meridian Altitude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42024E96-CBF8-FE45-3862-87CB98C08971}"/>
              </a:ext>
            </a:extLst>
          </p:cNvPr>
          <p:cNvPicPr>
            <a:picLocks noChangeAspect="1"/>
          </p:cNvPicPr>
          <p:nvPr/>
        </p:nvPicPr>
        <p:blipFill rotWithShape="1">
          <a:blip r:embed="rId5"/>
          <a:srcRect l="14167" t="19447" r="32500" b="39625"/>
          <a:stretch/>
        </p:blipFill>
        <p:spPr>
          <a:xfrm>
            <a:off x="228600" y="1945180"/>
            <a:ext cx="8737528" cy="3769820"/>
          </a:xfrm>
          <a:prstGeom prst="rect">
            <a:avLst/>
          </a:prstGeom>
        </p:spPr>
      </p:pic>
    </p:spTree>
    <p:extLst>
      <p:ext uri="{BB962C8B-B14F-4D97-AF65-F5344CB8AC3E}">
        <p14:creationId xmlns:p14="http://schemas.microsoft.com/office/powerpoint/2010/main" val="391691506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Meridian Altitude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44B59D7-087D-4C8B-9318-3254C38D4FBF}"/>
              </a:ext>
            </a:extLst>
          </p:cNvPr>
          <p:cNvPicPr>
            <a:picLocks noChangeAspect="1"/>
          </p:cNvPicPr>
          <p:nvPr/>
        </p:nvPicPr>
        <p:blipFill rotWithShape="1">
          <a:blip r:embed="rId5"/>
          <a:srcRect l="25834" t="26296" r="65833" b="55926"/>
          <a:stretch/>
        </p:blipFill>
        <p:spPr>
          <a:xfrm>
            <a:off x="242253" y="1962240"/>
            <a:ext cx="4349590" cy="2609760"/>
          </a:xfrm>
          <a:prstGeom prst="rect">
            <a:avLst/>
          </a:prstGeom>
        </p:spPr>
      </p:pic>
      <p:cxnSp>
        <p:nvCxnSpPr>
          <p:cNvPr id="5" name="Straight Connector 4">
            <a:extLst>
              <a:ext uri="{FF2B5EF4-FFF2-40B4-BE49-F238E27FC236}">
                <a16:creationId xmlns:a16="http://schemas.microsoft.com/office/drawing/2014/main" id="{51BBF7E2-549C-ED02-2683-9D9D68F94F68}"/>
              </a:ext>
            </a:extLst>
          </p:cNvPr>
          <p:cNvCxnSpPr/>
          <p:nvPr/>
        </p:nvCxnSpPr>
        <p:spPr>
          <a:xfrm>
            <a:off x="2209800" y="1962240"/>
            <a:ext cx="0" cy="2609760"/>
          </a:xfrm>
          <a:prstGeom prst="line">
            <a:avLst/>
          </a:prstGeom>
        </p:spPr>
        <p:style>
          <a:lnRef idx="3">
            <a:schemeClr val="accent2"/>
          </a:lnRef>
          <a:fillRef idx="0">
            <a:schemeClr val="accent2"/>
          </a:fillRef>
          <a:effectRef idx="2">
            <a:schemeClr val="accent2"/>
          </a:effectRef>
          <a:fontRef idx="minor">
            <a:schemeClr val="tx1"/>
          </a:fontRef>
        </p:style>
      </p:cxnSp>
      <p:sp>
        <p:nvSpPr>
          <p:cNvPr id="6" name="Oval 5">
            <a:extLst>
              <a:ext uri="{FF2B5EF4-FFF2-40B4-BE49-F238E27FC236}">
                <a16:creationId xmlns:a16="http://schemas.microsoft.com/office/drawing/2014/main" id="{F4804E1E-7831-F571-6C31-555C71FB5EEA}"/>
              </a:ext>
            </a:extLst>
          </p:cNvPr>
          <p:cNvSpPr/>
          <p:nvPr/>
        </p:nvSpPr>
        <p:spPr>
          <a:xfrm>
            <a:off x="1676400" y="3048000"/>
            <a:ext cx="1142999" cy="690195"/>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BA543B23-7AE2-2C2F-7972-2C8D34262B81}"/>
              </a:ext>
            </a:extLst>
          </p:cNvPr>
          <p:cNvCxnSpPr>
            <a:cxnSpLocks/>
          </p:cNvCxnSpPr>
          <p:nvPr/>
        </p:nvCxnSpPr>
        <p:spPr>
          <a:xfrm flipH="1" flipV="1">
            <a:off x="2819399" y="3429000"/>
            <a:ext cx="2938463" cy="48586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TextBox 16">
            <a:extLst>
              <a:ext uri="{FF2B5EF4-FFF2-40B4-BE49-F238E27FC236}">
                <a16:creationId xmlns:a16="http://schemas.microsoft.com/office/drawing/2014/main" id="{962B4DD2-6A6A-5C23-290B-6944EB665AF0}"/>
              </a:ext>
            </a:extLst>
          </p:cNvPr>
          <p:cNvSpPr txBox="1"/>
          <p:nvPr/>
        </p:nvSpPr>
        <p:spPr>
          <a:xfrm>
            <a:off x="5943600" y="3301756"/>
            <a:ext cx="2438400" cy="1569660"/>
          </a:xfrm>
          <a:prstGeom prst="rect">
            <a:avLst/>
          </a:prstGeom>
          <a:noFill/>
        </p:spPr>
        <p:txBody>
          <a:bodyPr wrap="square" rtlCol="0">
            <a:spAutoFit/>
          </a:bodyPr>
          <a:lstStyle/>
          <a:p>
            <a:pPr algn="ctr"/>
            <a:r>
              <a:rPr lang="en-US" sz="3200" dirty="0" err="1">
                <a:latin typeface="Times New Roman" panose="02020603050405020304" pitchFamily="18" charset="0"/>
                <a:cs typeface="Times New Roman" panose="02020603050405020304" pitchFamily="18" charset="0"/>
              </a:rPr>
              <a:t>Kochab</a:t>
            </a:r>
            <a:r>
              <a:rPr lang="en-US" sz="3200" dirty="0">
                <a:latin typeface="Times New Roman" panose="02020603050405020304" pitchFamily="18" charset="0"/>
                <a:cs typeface="Times New Roman" panose="02020603050405020304" pitchFamily="18" charset="0"/>
              </a:rPr>
              <a:t> is on our Meridian</a:t>
            </a:r>
          </a:p>
        </p:txBody>
      </p:sp>
    </p:spTree>
    <p:extLst>
      <p:ext uri="{BB962C8B-B14F-4D97-AF65-F5344CB8AC3E}">
        <p14:creationId xmlns:p14="http://schemas.microsoft.com/office/powerpoint/2010/main" val="344300035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Meridian Altitude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D60DBBF-934D-45B0-B09E-40B4FFD9603C}"/>
              </a:ext>
            </a:extLst>
          </p:cNvPr>
          <p:cNvPicPr>
            <a:picLocks noChangeAspect="1"/>
          </p:cNvPicPr>
          <p:nvPr/>
        </p:nvPicPr>
        <p:blipFill rotWithShape="1">
          <a:blip r:embed="rId5"/>
          <a:srcRect l="7500" t="11481" r="80833" b="47037"/>
          <a:stretch/>
        </p:blipFill>
        <p:spPr>
          <a:xfrm>
            <a:off x="324268" y="2133600"/>
            <a:ext cx="3657597" cy="3657600"/>
          </a:xfrm>
          <a:prstGeom prst="rect">
            <a:avLst/>
          </a:prstGeom>
        </p:spPr>
      </p:pic>
      <p:sp>
        <p:nvSpPr>
          <p:cNvPr id="2" name="Oval 1">
            <a:extLst>
              <a:ext uri="{FF2B5EF4-FFF2-40B4-BE49-F238E27FC236}">
                <a16:creationId xmlns:a16="http://schemas.microsoft.com/office/drawing/2014/main" id="{C10E695C-894D-CEE1-12BB-3DCDB017F3D6}"/>
              </a:ext>
            </a:extLst>
          </p:cNvPr>
          <p:cNvSpPr/>
          <p:nvPr/>
        </p:nvSpPr>
        <p:spPr>
          <a:xfrm>
            <a:off x="2362200" y="3733800"/>
            <a:ext cx="838200" cy="6858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a:extLst>
              <a:ext uri="{FF2B5EF4-FFF2-40B4-BE49-F238E27FC236}">
                <a16:creationId xmlns:a16="http://schemas.microsoft.com/office/drawing/2014/main" id="{79D81196-38E8-4E80-286A-CCB181E19789}"/>
              </a:ext>
            </a:extLst>
          </p:cNvPr>
          <p:cNvCxnSpPr>
            <a:cxnSpLocks/>
          </p:cNvCxnSpPr>
          <p:nvPr/>
        </p:nvCxnSpPr>
        <p:spPr>
          <a:xfrm flipH="1">
            <a:off x="3200400" y="3657600"/>
            <a:ext cx="2037932" cy="3810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TextBox 14">
            <a:extLst>
              <a:ext uri="{FF2B5EF4-FFF2-40B4-BE49-F238E27FC236}">
                <a16:creationId xmlns:a16="http://schemas.microsoft.com/office/drawing/2014/main" id="{56901B6C-45CD-352F-D077-ED8E6A3A8DCE}"/>
              </a:ext>
            </a:extLst>
          </p:cNvPr>
          <p:cNvSpPr txBox="1"/>
          <p:nvPr/>
        </p:nvSpPr>
        <p:spPr>
          <a:xfrm>
            <a:off x="5410200" y="1981200"/>
            <a:ext cx="3409532" cy="4524315"/>
          </a:xfrm>
          <a:prstGeom prst="rect">
            <a:avLst/>
          </a:prstGeom>
          <a:noFill/>
        </p:spPr>
        <p:txBody>
          <a:bodyPr wrap="square" rtlCol="0">
            <a:spAutoFit/>
          </a:bodyPr>
          <a:lstStyle/>
          <a:p>
            <a:pPr algn="ctr"/>
            <a:r>
              <a:rPr lang="en-US" sz="3200" dirty="0" err="1">
                <a:latin typeface="Times New Roman" panose="02020603050405020304" pitchFamily="18" charset="0"/>
                <a:cs typeface="Times New Roman" panose="02020603050405020304" pitchFamily="18" charset="0"/>
              </a:rPr>
              <a:t>Kochab’s</a:t>
            </a:r>
            <a:r>
              <a:rPr lang="en-US" sz="3200" dirty="0">
                <a:latin typeface="Times New Roman" panose="02020603050405020304" pitchFamily="18" charset="0"/>
                <a:cs typeface="Times New Roman" panose="02020603050405020304" pitchFamily="18" charset="0"/>
              </a:rPr>
              <a:t> declination is roughly 74°N.  </a:t>
            </a:r>
          </a:p>
          <a:p>
            <a:pPr algn="ct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CO-ALT is 35°. </a:t>
            </a:r>
          </a:p>
          <a:p>
            <a:pPr algn="ctr"/>
            <a:endParaRPr lang="en-US" sz="3200" dirty="0">
              <a:latin typeface="Times New Roman" panose="02020603050405020304" pitchFamily="18" charset="0"/>
              <a:cs typeface="Times New Roman" panose="02020603050405020304" pitchFamily="18" charset="0"/>
            </a:endParaRPr>
          </a:p>
          <a:p>
            <a:pPr algn="ctr"/>
            <a:r>
              <a:rPr lang="en-US" sz="3200" dirty="0">
                <a:latin typeface="Times New Roman" panose="02020603050405020304" pitchFamily="18" charset="0"/>
                <a:cs typeface="Times New Roman" panose="02020603050405020304" pitchFamily="18" charset="0"/>
              </a:rPr>
              <a:t>74°N-35°=39°N…our Latitude!</a:t>
            </a:r>
          </a:p>
        </p:txBody>
      </p:sp>
    </p:spTree>
    <p:extLst>
      <p:ext uri="{BB962C8B-B14F-4D97-AF65-F5344CB8AC3E}">
        <p14:creationId xmlns:p14="http://schemas.microsoft.com/office/powerpoint/2010/main" val="110393769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Planning for Emergencies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4572000" cy="3785652"/>
          </a:xfrm>
          <a:prstGeom prst="rect">
            <a:avLst/>
          </a:prstGeom>
        </p:spPr>
        <p:txBody>
          <a:bodyPr>
            <a:spAutoFit/>
          </a:bodyPr>
          <a:lstStyle/>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-Increasing reliance on electronic navigation and communication systems has drastically changed the perspective of Emergency Navigation.</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-No Navigator should ever become completely dependent on electronic methods.</a:t>
            </a:r>
          </a:p>
          <a:p>
            <a:pPr lvl="0" algn="l" fontAlgn="auto" hangingPunct="0">
              <a:spcBef>
                <a:spcPts val="0"/>
              </a:spcBef>
              <a:spcAft>
                <a:spcPts val="0"/>
              </a:spcAft>
            </a:pPr>
            <a:endParaRPr lang="en-US" sz="20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000" dirty="0">
                <a:solidFill>
                  <a:prstClr val="black"/>
                </a:solidFill>
                <a:latin typeface="Times New Roman" panose="02020603050405020304" pitchFamily="18" charset="0"/>
                <a:ea typeface="Times New Roman" panose="02020603050405020304" pitchFamily="18" charset="0"/>
              </a:rPr>
              <a:t>-For offshore voyaging, ships need to be thoroughly familiar with the theory and practice of CELNAV.</a:t>
            </a:r>
          </a:p>
        </p:txBody>
      </p:sp>
      <p:pic>
        <p:nvPicPr>
          <p:cNvPr id="2" name="Picture 1">
            <a:extLst>
              <a:ext uri="{FF2B5EF4-FFF2-40B4-BE49-F238E27FC236}">
                <a16:creationId xmlns:a16="http://schemas.microsoft.com/office/drawing/2014/main" id="{106F5976-9735-424E-87C1-0BD1C1EC515A}"/>
              </a:ext>
            </a:extLst>
          </p:cNvPr>
          <p:cNvPicPr>
            <a:picLocks noChangeAspect="1"/>
          </p:cNvPicPr>
          <p:nvPr/>
        </p:nvPicPr>
        <p:blipFill>
          <a:blip r:embed="rId5"/>
          <a:stretch>
            <a:fillRect/>
          </a:stretch>
        </p:blipFill>
        <p:spPr>
          <a:xfrm>
            <a:off x="4723146" y="2819400"/>
            <a:ext cx="4407407" cy="2133600"/>
          </a:xfrm>
          <a:prstGeom prst="rect">
            <a:avLst/>
          </a:prstGeom>
        </p:spPr>
      </p:pic>
    </p:spTree>
    <p:extLst>
      <p:ext uri="{BB962C8B-B14F-4D97-AF65-F5344CB8AC3E}">
        <p14:creationId xmlns:p14="http://schemas.microsoft.com/office/powerpoint/2010/main" val="413026030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Latitude by Polaris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729834887"/>
              </p:ext>
            </p:extLst>
          </p:nvPr>
        </p:nvGraphicFramePr>
        <p:xfrm>
          <a:off x="160265" y="1785570"/>
          <a:ext cx="4487936" cy="5547360"/>
        </p:xfrm>
        <a:graphic>
          <a:graphicData uri="http://schemas.openxmlformats.org/drawingml/2006/table">
            <a:tbl>
              <a:tblPr firstRow="1" firstCol="1" bandRow="1">
                <a:tableStyleId>{5C22544A-7EE6-4342-B048-85BDC9FD1C3A}</a:tableStyleId>
              </a:tblPr>
              <a:tblGrid>
                <a:gridCol w="4487936">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-With a few minor corrections, the </a:t>
                      </a:r>
                      <a:r>
                        <a:rPr lang="en-US" sz="20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Altitude</a:t>
                      </a:r>
                      <a:r>
                        <a:rPr lang="en-US" sz="2000" b="1" u="none" dirty="0">
                          <a:solidFill>
                            <a:schemeClr val="tx1"/>
                          </a:solidFill>
                          <a:effectLst/>
                          <a:latin typeface="Times New Roman" panose="02020603050405020304" pitchFamily="18" charset="0"/>
                          <a:ea typeface="Times New Roman" panose="02020603050405020304" pitchFamily="18" charset="0"/>
                        </a:rPr>
                        <a:t> if </a:t>
                      </a:r>
                      <a:r>
                        <a:rPr lang="en-US" sz="20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Polaris</a:t>
                      </a:r>
                      <a:r>
                        <a:rPr lang="en-US" sz="2000" b="1" u="none" dirty="0">
                          <a:solidFill>
                            <a:schemeClr val="tx1"/>
                          </a:solidFill>
                          <a:effectLst/>
                          <a:latin typeface="Times New Roman" panose="02020603050405020304" pitchFamily="18" charset="0"/>
                          <a:ea typeface="Times New Roman" panose="02020603050405020304" pitchFamily="18" charset="0"/>
                        </a:rPr>
                        <a:t> is equal to the observer’s latitude.</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-When Polaris is at the exact same altitude as the Pole, the correction is 0.</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-Subsequently, when Polaris is on the Observer’s Meridian (either Upper or Lower), the correction is maximum.</a:t>
                      </a:r>
                    </a:p>
                    <a:p>
                      <a:pPr marL="0" marR="0" hangingPunct="0">
                        <a:spcBef>
                          <a:spcPts val="0"/>
                        </a:spcBef>
                        <a:spcAft>
                          <a:spcPts val="0"/>
                        </a:spcAft>
                      </a:pPr>
                      <a:endParaRPr lang="en-US" sz="20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000" b="1" u="none" dirty="0">
                          <a:solidFill>
                            <a:schemeClr val="tx1"/>
                          </a:solidFill>
                          <a:effectLst/>
                          <a:latin typeface="Times New Roman" panose="02020603050405020304" pitchFamily="18" charset="0"/>
                          <a:ea typeface="Times New Roman" panose="02020603050405020304" pitchFamily="18" charset="0"/>
                        </a:rPr>
                        <a:t>-There is a Strip Form available to find the error, however in an emergency situation the altitude of Polaris is enough to determine a useable Latitude.</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14281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52CDB368-A120-47B3-B4B1-1A5404062171}"/>
              </a:ext>
            </a:extLst>
          </p:cNvPr>
          <p:cNvPicPr>
            <a:picLocks noChangeAspect="1"/>
          </p:cNvPicPr>
          <p:nvPr/>
        </p:nvPicPr>
        <p:blipFill rotWithShape="1">
          <a:blip r:embed="rId5"/>
          <a:srcRect l="74167" t="32222" r="18333" b="41111"/>
          <a:stretch/>
        </p:blipFill>
        <p:spPr>
          <a:xfrm>
            <a:off x="5059435" y="2286000"/>
            <a:ext cx="3924300" cy="3924306"/>
          </a:xfrm>
          <a:prstGeom prst="rect">
            <a:avLst/>
          </a:prstGeom>
        </p:spPr>
      </p:pic>
    </p:spTree>
    <p:extLst>
      <p:ext uri="{BB962C8B-B14F-4D97-AF65-F5344CB8AC3E}">
        <p14:creationId xmlns:p14="http://schemas.microsoft.com/office/powerpoint/2010/main" val="17424481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Latitude by Polaris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ADF9DC7-7A5D-421A-AFFF-C88F859D740F}"/>
              </a:ext>
            </a:extLst>
          </p:cNvPr>
          <p:cNvPicPr>
            <a:picLocks noChangeAspect="1"/>
          </p:cNvPicPr>
          <p:nvPr/>
        </p:nvPicPr>
        <p:blipFill rotWithShape="1">
          <a:blip r:embed="rId5"/>
          <a:srcRect l="7500" t="11481" r="69167" b="38148"/>
          <a:stretch/>
        </p:blipFill>
        <p:spPr>
          <a:xfrm>
            <a:off x="72225" y="1685366"/>
            <a:ext cx="6762545" cy="4105834"/>
          </a:xfrm>
          <a:prstGeom prst="rect">
            <a:avLst/>
          </a:prstGeom>
        </p:spPr>
      </p:pic>
      <p:sp>
        <p:nvSpPr>
          <p:cNvPr id="8" name="Oval 7">
            <a:extLst>
              <a:ext uri="{FF2B5EF4-FFF2-40B4-BE49-F238E27FC236}">
                <a16:creationId xmlns:a16="http://schemas.microsoft.com/office/drawing/2014/main" id="{D18E623F-236D-4AB9-AFB9-6E8D3904F36F}"/>
              </a:ext>
            </a:extLst>
          </p:cNvPr>
          <p:cNvSpPr/>
          <p:nvPr/>
        </p:nvSpPr>
        <p:spPr>
          <a:xfrm>
            <a:off x="1715151" y="3428999"/>
            <a:ext cx="1180449" cy="3048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53AC7046-C2A2-494E-85E8-B2EF2D9C2501}"/>
              </a:ext>
            </a:extLst>
          </p:cNvPr>
          <p:cNvCxnSpPr>
            <a:cxnSpLocks/>
          </p:cNvCxnSpPr>
          <p:nvPr/>
        </p:nvCxnSpPr>
        <p:spPr>
          <a:xfrm flipH="1">
            <a:off x="3104356" y="3124200"/>
            <a:ext cx="3220244" cy="3377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0" name="TextBox 19">
            <a:extLst>
              <a:ext uri="{FF2B5EF4-FFF2-40B4-BE49-F238E27FC236}">
                <a16:creationId xmlns:a16="http://schemas.microsoft.com/office/drawing/2014/main" id="{2229C6E1-B3F1-4568-B3E8-1674E90A86E6}"/>
              </a:ext>
            </a:extLst>
          </p:cNvPr>
          <p:cNvSpPr txBox="1"/>
          <p:nvPr/>
        </p:nvSpPr>
        <p:spPr>
          <a:xfrm>
            <a:off x="6705600" y="2576937"/>
            <a:ext cx="2438400" cy="1569660"/>
          </a:xfrm>
          <a:prstGeom prst="rect">
            <a:avLst/>
          </a:prstGeom>
          <a:noFill/>
        </p:spPr>
        <p:txBody>
          <a:bodyPr wrap="square" rtlCol="0">
            <a:spAutoFit/>
          </a:bodyPr>
          <a:lstStyle/>
          <a:p>
            <a:pPr algn="ctr"/>
            <a:r>
              <a:rPr lang="en-US" sz="3200" dirty="0">
                <a:latin typeface="Times New Roman" panose="02020603050405020304" pitchFamily="18" charset="0"/>
                <a:cs typeface="Times New Roman" panose="02020603050405020304" pitchFamily="18" charset="0"/>
              </a:rPr>
              <a:t>The Altitude is our Latitude!</a:t>
            </a:r>
          </a:p>
        </p:txBody>
      </p:sp>
    </p:spTree>
    <p:extLst>
      <p:ext uri="{BB962C8B-B14F-4D97-AF65-F5344CB8AC3E}">
        <p14:creationId xmlns:p14="http://schemas.microsoft.com/office/powerpoint/2010/main" val="143957015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ppt_x"/>
                                          </p:val>
                                        </p:tav>
                                        <p:tav tm="100000">
                                          <p:val>
                                            <p:strVal val="#ppt_x"/>
                                          </p:val>
                                        </p:tav>
                                      </p:tavLst>
                                    </p:anim>
                                    <p:anim calcmode="lin" valueType="num">
                                      <p:cBhvr additive="base">
                                        <p:cTn id="2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2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Length of Day</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204662344"/>
              </p:ext>
            </p:extLst>
          </p:nvPr>
        </p:nvGraphicFramePr>
        <p:xfrm>
          <a:off x="4495800" y="1828800"/>
          <a:ext cx="4351840" cy="4500838"/>
        </p:xfrm>
        <a:graphic>
          <a:graphicData uri="http://schemas.openxmlformats.org/drawingml/2006/table">
            <a:tbl>
              <a:tblPr firstRow="1" firstCol="1" bandRow="1">
                <a:tableStyleId>{5C22544A-7EE6-4342-B048-85BDC9FD1C3A}</a:tableStyleId>
              </a:tblPr>
              <a:tblGrid>
                <a:gridCol w="4351840">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1400" b="1" dirty="0">
                          <a:solidFill>
                            <a:schemeClr val="tx1"/>
                          </a:solidFill>
                          <a:effectLst/>
                          <a:latin typeface="Times New Roman" panose="02020603050405020304" pitchFamily="18" charset="0"/>
                          <a:ea typeface="Times New Roman" panose="02020603050405020304" pitchFamily="18" charset="0"/>
                        </a:rPr>
                        <a:t>-</a:t>
                      </a:r>
                      <a:r>
                        <a:rPr lang="en-US" sz="1600" b="1" u="none" dirty="0">
                          <a:solidFill>
                            <a:schemeClr val="tx1"/>
                          </a:solidFill>
                          <a:effectLst/>
                          <a:latin typeface="Times New Roman" panose="02020603050405020304" pitchFamily="18" charset="0"/>
                          <a:ea typeface="Times New Roman" panose="02020603050405020304" pitchFamily="18" charset="0"/>
                        </a:rPr>
                        <a:t>Length of Day varies with latitude.</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-That is why higher latitudes can experience longer or shorter days than those closer to the equator.</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-Latitude can be determined if the elapsed time between sunrise and sunset can be accurately observed.</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-The latitude determined by length of day is the value for the time of meridian transit.</a:t>
                      </a:r>
                    </a:p>
                    <a:p>
                      <a:pPr marL="0" marR="0" hangingPunct="0">
                        <a:spcBef>
                          <a:spcPts val="0"/>
                        </a:spcBef>
                        <a:spcAft>
                          <a:spcPts val="0"/>
                        </a:spcAft>
                      </a:pPr>
                      <a:endParaRPr lang="en-US" sz="16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b="1" u="none" dirty="0">
                          <a:solidFill>
                            <a:schemeClr val="tx1"/>
                          </a:solidFill>
                          <a:effectLst/>
                          <a:latin typeface="Times New Roman" panose="02020603050405020304" pitchFamily="18" charset="0"/>
                          <a:ea typeface="Times New Roman" panose="02020603050405020304" pitchFamily="18" charset="0"/>
                        </a:rPr>
                        <a:t>-Since meridian transit occurs at midday, half the interval may be observed, then doubled.</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66E2231C-167E-4FE9-8030-1701C73F943D}"/>
              </a:ext>
            </a:extLst>
          </p:cNvPr>
          <p:cNvPicPr>
            <a:picLocks noChangeAspect="1"/>
          </p:cNvPicPr>
          <p:nvPr/>
        </p:nvPicPr>
        <p:blipFill>
          <a:blip r:embed="rId5"/>
          <a:stretch>
            <a:fillRect/>
          </a:stretch>
        </p:blipFill>
        <p:spPr>
          <a:xfrm>
            <a:off x="228600" y="1858595"/>
            <a:ext cx="4006332" cy="2181225"/>
          </a:xfrm>
          <a:prstGeom prst="rect">
            <a:avLst/>
          </a:prstGeom>
        </p:spPr>
      </p:pic>
      <p:pic>
        <p:nvPicPr>
          <p:cNvPr id="8" name="Picture 7">
            <a:extLst>
              <a:ext uri="{FF2B5EF4-FFF2-40B4-BE49-F238E27FC236}">
                <a16:creationId xmlns:a16="http://schemas.microsoft.com/office/drawing/2014/main" id="{42EAF6FC-548C-4217-AB1F-7C4B2C3B221D}"/>
              </a:ext>
            </a:extLst>
          </p:cNvPr>
          <p:cNvPicPr>
            <a:picLocks noChangeAspect="1"/>
          </p:cNvPicPr>
          <p:nvPr/>
        </p:nvPicPr>
        <p:blipFill>
          <a:blip r:embed="rId6"/>
          <a:stretch>
            <a:fillRect/>
          </a:stretch>
        </p:blipFill>
        <p:spPr>
          <a:xfrm>
            <a:off x="772994" y="4092630"/>
            <a:ext cx="2896750" cy="2371130"/>
          </a:xfrm>
          <a:prstGeom prst="rect">
            <a:avLst/>
          </a:prstGeom>
        </p:spPr>
      </p:pic>
    </p:spTree>
    <p:extLst>
      <p:ext uri="{BB962C8B-B14F-4D97-AF65-F5344CB8AC3E}">
        <p14:creationId xmlns:p14="http://schemas.microsoft.com/office/powerpoint/2010/main" val="4095853586"/>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Body in Zenith</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624889493"/>
              </p:ext>
            </p:extLst>
          </p:nvPr>
        </p:nvGraphicFramePr>
        <p:xfrm>
          <a:off x="160265" y="1785570"/>
          <a:ext cx="4487936" cy="4500838"/>
        </p:xfrm>
        <a:graphic>
          <a:graphicData uri="http://schemas.openxmlformats.org/drawingml/2006/table">
            <a:tbl>
              <a:tblPr firstRow="1" firstCol="1" bandRow="1">
                <a:tableStyleId>{5C22544A-7EE6-4342-B048-85BDC9FD1C3A}</a:tableStyleId>
              </a:tblPr>
              <a:tblGrid>
                <a:gridCol w="4487936">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-The declination of a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Body in Zenith </a:t>
                      </a:r>
                      <a:r>
                        <a:rPr lang="en-US" sz="2400" b="1" u="none" dirty="0">
                          <a:solidFill>
                            <a:schemeClr val="tx1"/>
                          </a:solidFill>
                          <a:effectLst/>
                          <a:latin typeface="Times New Roman" panose="02020603050405020304" pitchFamily="18" charset="0"/>
                          <a:ea typeface="Times New Roman" panose="02020603050405020304" pitchFamily="18" charset="0"/>
                        </a:rPr>
                        <a:t>is equal to the latitude of an observer.</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-If no means are available to measure altitude, the position of the zenith can be determined by holding a weight string overheard to mark your zenith.</a:t>
                      </a:r>
                      <a:endPar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14281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4" name="Picture 3">
            <a:extLst>
              <a:ext uri="{FF2B5EF4-FFF2-40B4-BE49-F238E27FC236}">
                <a16:creationId xmlns:a16="http://schemas.microsoft.com/office/drawing/2014/main" id="{A0C6DB5A-8C65-4A0A-9CAD-DBBB2528E8B2}"/>
              </a:ext>
            </a:extLst>
          </p:cNvPr>
          <p:cNvPicPr>
            <a:picLocks noChangeAspect="1"/>
          </p:cNvPicPr>
          <p:nvPr/>
        </p:nvPicPr>
        <p:blipFill>
          <a:blip r:embed="rId5"/>
          <a:stretch>
            <a:fillRect/>
          </a:stretch>
        </p:blipFill>
        <p:spPr>
          <a:xfrm>
            <a:off x="4872037" y="2273863"/>
            <a:ext cx="4290877" cy="2907737"/>
          </a:xfrm>
          <a:prstGeom prst="rect">
            <a:avLst/>
          </a:prstGeom>
        </p:spPr>
      </p:pic>
    </p:spTree>
    <p:extLst>
      <p:ext uri="{BB962C8B-B14F-4D97-AF65-F5344CB8AC3E}">
        <p14:creationId xmlns:p14="http://schemas.microsoft.com/office/powerpoint/2010/main" val="238971978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Body in Zenith</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1837E53-61E8-4072-BDD0-288A51BB9271}"/>
              </a:ext>
            </a:extLst>
          </p:cNvPr>
          <p:cNvPicPr>
            <a:picLocks noChangeAspect="1"/>
          </p:cNvPicPr>
          <p:nvPr/>
        </p:nvPicPr>
        <p:blipFill rotWithShape="1">
          <a:blip r:embed="rId5"/>
          <a:srcRect l="22500" t="20371" r="65833" b="47037"/>
          <a:stretch/>
        </p:blipFill>
        <p:spPr>
          <a:xfrm>
            <a:off x="36512" y="1721309"/>
            <a:ext cx="5449887" cy="4282059"/>
          </a:xfrm>
          <a:prstGeom prst="rect">
            <a:avLst/>
          </a:prstGeom>
        </p:spPr>
      </p:pic>
      <p:sp>
        <p:nvSpPr>
          <p:cNvPr id="6" name="Oval 5">
            <a:extLst>
              <a:ext uri="{FF2B5EF4-FFF2-40B4-BE49-F238E27FC236}">
                <a16:creationId xmlns:a16="http://schemas.microsoft.com/office/drawing/2014/main" id="{6248B78A-F741-4A05-8439-7D3B47DE66F6}"/>
              </a:ext>
            </a:extLst>
          </p:cNvPr>
          <p:cNvSpPr/>
          <p:nvPr/>
        </p:nvSpPr>
        <p:spPr>
          <a:xfrm>
            <a:off x="2372519" y="3621696"/>
            <a:ext cx="685800" cy="5334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25927AE-4B05-471D-87C5-CFBCBEDB74A0}"/>
              </a:ext>
            </a:extLst>
          </p:cNvPr>
          <p:cNvCxnSpPr>
            <a:cxnSpLocks/>
          </p:cNvCxnSpPr>
          <p:nvPr/>
        </p:nvCxnSpPr>
        <p:spPr>
          <a:xfrm flipH="1">
            <a:off x="3200401" y="3577666"/>
            <a:ext cx="2971799" cy="3057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1" name="TextBox 20">
            <a:extLst>
              <a:ext uri="{FF2B5EF4-FFF2-40B4-BE49-F238E27FC236}">
                <a16:creationId xmlns:a16="http://schemas.microsoft.com/office/drawing/2014/main" id="{C7BFB944-A7FF-4D2D-B030-6B7F481C9CC7}"/>
              </a:ext>
            </a:extLst>
          </p:cNvPr>
          <p:cNvSpPr txBox="1"/>
          <p:nvPr/>
        </p:nvSpPr>
        <p:spPr>
          <a:xfrm>
            <a:off x="6162136" y="3073895"/>
            <a:ext cx="2659136" cy="1323439"/>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The Star Rho </a:t>
            </a:r>
            <a:r>
              <a:rPr lang="en-US" sz="2000" dirty="0" err="1">
                <a:latin typeface="Times New Roman" panose="02020603050405020304" pitchFamily="18" charset="0"/>
                <a:cs typeface="Times New Roman" panose="02020603050405020304" pitchFamily="18" charset="0"/>
              </a:rPr>
              <a:t>Persei</a:t>
            </a:r>
            <a:r>
              <a:rPr lang="en-US" sz="2000" dirty="0">
                <a:latin typeface="Times New Roman" panose="02020603050405020304" pitchFamily="18" charset="0"/>
                <a:cs typeface="Times New Roman" panose="02020603050405020304" pitchFamily="18" charset="0"/>
              </a:rPr>
              <a:t> is on our Zenith, as marked by the crosshairs.</a:t>
            </a:r>
          </a:p>
        </p:txBody>
      </p:sp>
    </p:spTree>
    <p:extLst>
      <p:ext uri="{BB962C8B-B14F-4D97-AF65-F5344CB8AC3E}">
        <p14:creationId xmlns:p14="http://schemas.microsoft.com/office/powerpoint/2010/main" val="178437975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6" grpId="0" animBg="1"/>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Body in Zenith</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C7BFB944-A7FF-4D2D-B030-6B7F481C9CC7}"/>
              </a:ext>
            </a:extLst>
          </p:cNvPr>
          <p:cNvSpPr txBox="1"/>
          <p:nvPr/>
        </p:nvSpPr>
        <p:spPr>
          <a:xfrm>
            <a:off x="6162136" y="3073895"/>
            <a:ext cx="2659136" cy="1631216"/>
          </a:xfrm>
          <a:prstGeom prst="rect">
            <a:avLst/>
          </a:prstGeom>
          <a:noFill/>
        </p:spPr>
        <p:txBody>
          <a:bodyPr wrap="square" rtlCol="0">
            <a:spAutoFit/>
          </a:bodyPr>
          <a:lstStyle/>
          <a:p>
            <a:pPr algn="ctr"/>
            <a:r>
              <a:rPr lang="en-US" sz="2000" dirty="0">
                <a:latin typeface="Times New Roman" panose="02020603050405020304" pitchFamily="18" charset="0"/>
                <a:cs typeface="Times New Roman" panose="02020603050405020304" pitchFamily="18" charset="0"/>
              </a:rPr>
              <a:t>The Star Rho </a:t>
            </a:r>
            <a:r>
              <a:rPr lang="en-US" sz="2000" dirty="0" err="1">
                <a:latin typeface="Times New Roman" panose="02020603050405020304" pitchFamily="18" charset="0"/>
                <a:cs typeface="Times New Roman" panose="02020603050405020304" pitchFamily="18" charset="0"/>
              </a:rPr>
              <a:t>Persei</a:t>
            </a:r>
            <a:r>
              <a:rPr lang="en-US" sz="2000" dirty="0">
                <a:latin typeface="Times New Roman" panose="02020603050405020304" pitchFamily="18" charset="0"/>
                <a:cs typeface="Times New Roman" panose="02020603050405020304" pitchFamily="18" charset="0"/>
              </a:rPr>
              <a:t> has a declination of 38° 55’ 45’’.</a:t>
            </a:r>
          </a:p>
          <a:p>
            <a:pPr algn="ctr"/>
            <a:endParaRPr lang="en-US" sz="2000" dirty="0">
              <a:latin typeface="Times New Roman" panose="02020603050405020304" pitchFamily="18" charset="0"/>
              <a:cs typeface="Times New Roman" panose="02020603050405020304" pitchFamily="18" charset="0"/>
            </a:endParaRPr>
          </a:p>
          <a:p>
            <a:pPr algn="ctr"/>
            <a:r>
              <a:rPr lang="en-US" sz="2000" dirty="0">
                <a:latin typeface="Times New Roman" panose="02020603050405020304" pitchFamily="18" charset="0"/>
                <a:cs typeface="Times New Roman" panose="02020603050405020304" pitchFamily="18" charset="0"/>
              </a:rPr>
              <a:t>This is our Latitude!</a:t>
            </a:r>
          </a:p>
        </p:txBody>
      </p:sp>
      <p:pic>
        <p:nvPicPr>
          <p:cNvPr id="2" name="Picture 1">
            <a:extLst>
              <a:ext uri="{FF2B5EF4-FFF2-40B4-BE49-F238E27FC236}">
                <a16:creationId xmlns:a16="http://schemas.microsoft.com/office/drawing/2014/main" id="{4E06AEF5-480F-402E-B529-070D2414C5C1}"/>
              </a:ext>
            </a:extLst>
          </p:cNvPr>
          <p:cNvPicPr>
            <a:picLocks noChangeAspect="1"/>
          </p:cNvPicPr>
          <p:nvPr/>
        </p:nvPicPr>
        <p:blipFill rotWithShape="1">
          <a:blip r:embed="rId5"/>
          <a:srcRect l="7782" t="11481" r="81650" b="52963"/>
          <a:stretch/>
        </p:blipFill>
        <p:spPr>
          <a:xfrm>
            <a:off x="93294" y="2028146"/>
            <a:ext cx="4268867" cy="4039544"/>
          </a:xfrm>
          <a:prstGeom prst="rect">
            <a:avLst/>
          </a:prstGeom>
        </p:spPr>
      </p:pic>
      <p:sp>
        <p:nvSpPr>
          <p:cNvPr id="6" name="Oval 5">
            <a:extLst>
              <a:ext uri="{FF2B5EF4-FFF2-40B4-BE49-F238E27FC236}">
                <a16:creationId xmlns:a16="http://schemas.microsoft.com/office/drawing/2014/main" id="{6248B78A-F741-4A05-8439-7D3B47DE66F6}"/>
              </a:ext>
            </a:extLst>
          </p:cNvPr>
          <p:cNvSpPr/>
          <p:nvPr/>
        </p:nvSpPr>
        <p:spPr>
          <a:xfrm>
            <a:off x="2432932" y="3956469"/>
            <a:ext cx="1377067" cy="53340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625927AE-4B05-471D-87C5-CFBCBEDB74A0}"/>
              </a:ext>
            </a:extLst>
          </p:cNvPr>
          <p:cNvCxnSpPr>
            <a:cxnSpLocks/>
          </p:cNvCxnSpPr>
          <p:nvPr/>
        </p:nvCxnSpPr>
        <p:spPr>
          <a:xfrm flipH="1">
            <a:off x="3962400" y="3577666"/>
            <a:ext cx="2209801" cy="613334"/>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extLst>
      <p:ext uri="{BB962C8B-B14F-4D97-AF65-F5344CB8AC3E}">
        <p14:creationId xmlns:p14="http://schemas.microsoft.com/office/powerpoint/2010/main" val="3828004269"/>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1" grpId="0"/>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Determining Longitude</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86775816"/>
              </p:ext>
            </p:extLst>
          </p:nvPr>
        </p:nvGraphicFramePr>
        <p:xfrm>
          <a:off x="152400" y="1752600"/>
          <a:ext cx="4575846" cy="4978933"/>
        </p:xfrm>
        <a:graphic>
          <a:graphicData uri="http://schemas.openxmlformats.org/drawingml/2006/table">
            <a:tbl>
              <a:tblPr firstRow="1" firstCol="1" bandRow="1">
                <a:tableStyleId>{5C22544A-7EE6-4342-B048-85BDC9FD1C3A}</a:tableStyleId>
              </a:tblPr>
              <a:tblGrid>
                <a:gridCol w="4575846">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-Unlike latitude, determining longitude requires accurate Greenwich time.</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-All such methods consists of noting the Greenwich time at which a phenomenon occurs locally. </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-We would need the GMT time at which a phenomenon occurs to be able to determine longitude this way.</a:t>
                      </a: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224053">
                <a:tc>
                  <a:txBody>
                    <a:bodyPr/>
                    <a:lstStyle/>
                    <a:p>
                      <a:pPr marL="0" marR="0" hangingPunct="0">
                        <a:spcBef>
                          <a:spcPts val="0"/>
                        </a:spcBef>
                        <a:spcAft>
                          <a:spcPts val="0"/>
                        </a:spcAft>
                      </a:pPr>
                      <a:endParaRPr lang="en-US" sz="12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657B119B-C19F-4E3C-9956-14EED90181B9}"/>
              </a:ext>
            </a:extLst>
          </p:cNvPr>
          <p:cNvPicPr>
            <a:picLocks noChangeAspect="1"/>
          </p:cNvPicPr>
          <p:nvPr/>
        </p:nvPicPr>
        <p:blipFill>
          <a:blip r:embed="rId5"/>
          <a:stretch>
            <a:fillRect/>
          </a:stretch>
        </p:blipFill>
        <p:spPr>
          <a:xfrm>
            <a:off x="4800600" y="2329421"/>
            <a:ext cx="4329953" cy="3085092"/>
          </a:xfrm>
          <a:prstGeom prst="rect">
            <a:avLst/>
          </a:prstGeom>
        </p:spPr>
      </p:pic>
    </p:spTree>
    <p:extLst>
      <p:ext uri="{BB962C8B-B14F-4D97-AF65-F5344CB8AC3E}">
        <p14:creationId xmlns:p14="http://schemas.microsoft.com/office/powerpoint/2010/main" val="405559921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Time of Transit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182954697"/>
              </p:ext>
            </p:extLst>
          </p:nvPr>
        </p:nvGraphicFramePr>
        <p:xfrm>
          <a:off x="160265" y="1785570"/>
          <a:ext cx="4487936" cy="4632960"/>
        </p:xfrm>
        <a:graphic>
          <a:graphicData uri="http://schemas.openxmlformats.org/drawingml/2006/table">
            <a:tbl>
              <a:tblPr firstRow="1" firstCol="1" bandRow="1">
                <a:tableStyleId>{5C22544A-7EE6-4342-B048-85BDC9FD1C3A}</a:tableStyleId>
              </a:tblPr>
              <a:tblGrid>
                <a:gridCol w="4487936">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-When a body is on the local celestial meridian, its GHA is the same as the longitude of the observer in west longitude, or 360-</a:t>
                      </a:r>
                      <a:r>
                        <a:rPr lang="el-GR" sz="2400" b="1" u="none" dirty="0">
                          <a:solidFill>
                            <a:schemeClr val="tx1"/>
                          </a:solidFill>
                          <a:effectLst/>
                          <a:latin typeface="Times New Roman" panose="02020603050405020304" pitchFamily="18" charset="0"/>
                          <a:ea typeface="Times New Roman" panose="02020603050405020304" pitchFamily="18" charset="0"/>
                        </a:rPr>
                        <a:t>λ</a:t>
                      </a:r>
                      <a:r>
                        <a:rPr lang="en-US" sz="2400" b="1" u="none" dirty="0">
                          <a:solidFill>
                            <a:schemeClr val="tx1"/>
                          </a:solidFill>
                          <a:effectLst/>
                          <a:latin typeface="Times New Roman" panose="02020603050405020304" pitchFamily="18" charset="0"/>
                          <a:ea typeface="Times New Roman" panose="02020603050405020304" pitchFamily="18" charset="0"/>
                        </a:rPr>
                        <a:t> in an east longitude.</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-Thus, the GMT of local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time of transit</a:t>
                      </a:r>
                      <a:r>
                        <a:rPr lang="en-US" sz="2400" b="1" u="none" dirty="0">
                          <a:solidFill>
                            <a:schemeClr val="tx1"/>
                          </a:solidFill>
                          <a:effectLst/>
                          <a:latin typeface="Times New Roman" panose="02020603050405020304" pitchFamily="18" charset="0"/>
                          <a:ea typeface="Times New Roman" panose="02020603050405020304" pitchFamily="18" charset="0"/>
                        </a:rPr>
                        <a:t> is determined and if a table of GHAs (or time of transit of the Greenwich Meridian) is available, longitude can be determined!</a:t>
                      </a:r>
                      <a:endPar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14281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pic>
        <p:nvPicPr>
          <p:cNvPr id="2" name="Picture 1">
            <a:extLst>
              <a:ext uri="{FF2B5EF4-FFF2-40B4-BE49-F238E27FC236}">
                <a16:creationId xmlns:a16="http://schemas.microsoft.com/office/drawing/2014/main" id="{D481D118-B291-2DFE-DDA0-0212DA522161}"/>
              </a:ext>
            </a:extLst>
          </p:cNvPr>
          <p:cNvPicPr>
            <a:picLocks noChangeAspect="1"/>
          </p:cNvPicPr>
          <p:nvPr/>
        </p:nvPicPr>
        <p:blipFill>
          <a:blip r:embed="rId5"/>
          <a:stretch>
            <a:fillRect/>
          </a:stretch>
        </p:blipFill>
        <p:spPr>
          <a:xfrm>
            <a:off x="4825836" y="2280317"/>
            <a:ext cx="4151075" cy="3113307"/>
          </a:xfrm>
          <a:prstGeom prst="rect">
            <a:avLst/>
          </a:prstGeom>
        </p:spPr>
      </p:pic>
    </p:spTree>
    <p:extLst>
      <p:ext uri="{BB962C8B-B14F-4D97-AF65-F5344CB8AC3E}">
        <p14:creationId xmlns:p14="http://schemas.microsoft.com/office/powerpoint/2010/main" val="195755992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Time of Transit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060723669"/>
              </p:ext>
            </p:extLst>
          </p:nvPr>
        </p:nvGraphicFramePr>
        <p:xfrm>
          <a:off x="160264" y="1785570"/>
          <a:ext cx="8602735" cy="4500838"/>
        </p:xfrm>
        <a:graphic>
          <a:graphicData uri="http://schemas.openxmlformats.org/drawingml/2006/table">
            <a:tbl>
              <a:tblPr firstRow="1" firstCol="1" bandRow="1">
                <a:tableStyleId>{5C22544A-7EE6-4342-B048-85BDC9FD1C3A}</a:tableStyleId>
              </a:tblPr>
              <a:tblGrid>
                <a:gridCol w="8602735">
                  <a:extLst>
                    <a:ext uri="{9D8B030D-6E8A-4147-A177-3AD203B41FA5}">
                      <a16:colId xmlns:a16="http://schemas.microsoft.com/office/drawing/2014/main" val="460837169"/>
                    </a:ext>
                  </a:extLst>
                </a:gridCol>
              </a:tblGrid>
              <a:tr h="4256998">
                <a:tc>
                  <a:txBody>
                    <a:bodyPr/>
                    <a:lstStyle/>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-Let’s work an example.</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-On 20APR23 at 0103 local time,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Alkaid</a:t>
                      </a:r>
                      <a:r>
                        <a:rPr lang="en-US" sz="2400" b="1" u="none" dirty="0">
                          <a:solidFill>
                            <a:schemeClr val="tx1"/>
                          </a:solidFill>
                          <a:effectLst/>
                          <a:latin typeface="Times New Roman" panose="02020603050405020304" pitchFamily="18" charset="0"/>
                          <a:ea typeface="Times New Roman" panose="02020603050405020304" pitchFamily="18" charset="0"/>
                        </a:rPr>
                        <a:t> reaches its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maximum altitude</a:t>
                      </a:r>
                      <a:r>
                        <a:rPr lang="en-US" sz="2400" b="1" u="none" dirty="0">
                          <a:solidFill>
                            <a:schemeClr val="tx1"/>
                          </a:solidFill>
                          <a:effectLst/>
                          <a:latin typeface="Times New Roman" panose="02020603050405020304" pitchFamily="18" charset="0"/>
                          <a:ea typeface="Times New Roman" panose="02020603050405020304" pitchFamily="18" charset="0"/>
                        </a:rPr>
                        <a:t> as it crosses our meridian.</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-We know we are on the East Coast and out time zone is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+4Q </a:t>
                      </a:r>
                      <a:r>
                        <a:rPr lang="en-US" sz="2400" b="1" u="none" dirty="0">
                          <a:solidFill>
                            <a:schemeClr val="tx1"/>
                          </a:solidFill>
                          <a:effectLst/>
                          <a:latin typeface="Times New Roman" panose="02020603050405020304" pitchFamily="18" charset="0"/>
                          <a:ea typeface="Times New Roman" panose="02020603050405020304" pitchFamily="18" charset="0"/>
                        </a:rPr>
                        <a:t>at the moment.  Additionally, this means that we know we are in a </a:t>
                      </a:r>
                      <a:r>
                        <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West Longitude</a:t>
                      </a:r>
                      <a:r>
                        <a:rPr lang="en-US" sz="2400" b="1" u="none" dirty="0">
                          <a:solidFill>
                            <a:schemeClr val="tx1"/>
                          </a:solidFill>
                          <a:effectLst/>
                          <a:latin typeface="Times New Roman" panose="02020603050405020304" pitchFamily="18" charset="0"/>
                          <a:ea typeface="Times New Roman" panose="02020603050405020304" pitchFamily="18" charset="0"/>
                        </a:rPr>
                        <a:t>.</a:t>
                      </a:r>
                    </a:p>
                    <a:p>
                      <a:pPr marL="0" marR="0" hangingPunct="0">
                        <a:spcBef>
                          <a:spcPts val="0"/>
                        </a:spcBef>
                        <a:spcAft>
                          <a:spcPts val="0"/>
                        </a:spcAft>
                      </a:pPr>
                      <a:endParaRPr lang="en-US" sz="2400" b="1" u="none"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2400" b="1" u="none" dirty="0">
                          <a:solidFill>
                            <a:schemeClr val="tx1"/>
                          </a:solidFill>
                          <a:effectLst/>
                          <a:latin typeface="Times New Roman" panose="02020603050405020304" pitchFamily="18" charset="0"/>
                          <a:ea typeface="Times New Roman" panose="02020603050405020304" pitchFamily="18" charset="0"/>
                        </a:rPr>
                        <a:t>-We have the Nautical Almanac, and we can do a quick check to verify our Longitude!</a:t>
                      </a:r>
                      <a:endParaRPr lang="en-US" sz="24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142815">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97240248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down)">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Time of Transit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72CF4A17-8D88-2042-EC40-7146114178A0}"/>
              </a:ext>
            </a:extLst>
          </p:cNvPr>
          <p:cNvPicPr>
            <a:picLocks noChangeAspect="1"/>
          </p:cNvPicPr>
          <p:nvPr/>
        </p:nvPicPr>
        <p:blipFill rotWithShape="1">
          <a:blip r:embed="rId5"/>
          <a:srcRect l="22917" t="59122" r="69952" b="5306"/>
          <a:stretch/>
        </p:blipFill>
        <p:spPr>
          <a:xfrm>
            <a:off x="280353" y="1974750"/>
            <a:ext cx="1472248" cy="4129194"/>
          </a:xfrm>
          <a:prstGeom prst="rect">
            <a:avLst/>
          </a:prstGeom>
        </p:spPr>
      </p:pic>
      <p:pic>
        <p:nvPicPr>
          <p:cNvPr id="14" name="Picture 13">
            <a:extLst>
              <a:ext uri="{FF2B5EF4-FFF2-40B4-BE49-F238E27FC236}">
                <a16:creationId xmlns:a16="http://schemas.microsoft.com/office/drawing/2014/main" id="{ADBB62E2-84E6-A4BE-42A5-E09597BD1558}"/>
              </a:ext>
            </a:extLst>
          </p:cNvPr>
          <p:cNvPicPr>
            <a:picLocks noChangeAspect="1"/>
          </p:cNvPicPr>
          <p:nvPr/>
        </p:nvPicPr>
        <p:blipFill rotWithShape="1">
          <a:blip r:embed="rId5"/>
          <a:srcRect l="57500" t="29876" r="30000" b="62746"/>
          <a:stretch/>
        </p:blipFill>
        <p:spPr>
          <a:xfrm>
            <a:off x="3520737" y="2109459"/>
            <a:ext cx="5302925" cy="1759681"/>
          </a:xfrm>
          <a:prstGeom prst="rect">
            <a:avLst/>
          </a:prstGeom>
        </p:spPr>
      </p:pic>
      <p:sp>
        <p:nvSpPr>
          <p:cNvPr id="15" name="Rectangle 14">
            <a:extLst>
              <a:ext uri="{FF2B5EF4-FFF2-40B4-BE49-F238E27FC236}">
                <a16:creationId xmlns:a16="http://schemas.microsoft.com/office/drawing/2014/main" id="{F54328A2-52A5-77B1-27FB-196A40BEE0DB}"/>
              </a:ext>
            </a:extLst>
          </p:cNvPr>
          <p:cNvSpPr/>
          <p:nvPr/>
        </p:nvSpPr>
        <p:spPr>
          <a:xfrm>
            <a:off x="358775" y="2971800"/>
            <a:ext cx="1622425" cy="152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0A9E805-D0DF-1691-6942-FCB73169549B}"/>
              </a:ext>
            </a:extLst>
          </p:cNvPr>
          <p:cNvSpPr/>
          <p:nvPr/>
        </p:nvSpPr>
        <p:spPr>
          <a:xfrm>
            <a:off x="4419600" y="2590800"/>
            <a:ext cx="2667000"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Arrow Connector 17">
            <a:extLst>
              <a:ext uri="{FF2B5EF4-FFF2-40B4-BE49-F238E27FC236}">
                <a16:creationId xmlns:a16="http://schemas.microsoft.com/office/drawing/2014/main" id="{11E8EAD7-B83D-7E55-E0D5-84D759B2956C}"/>
              </a:ext>
            </a:extLst>
          </p:cNvPr>
          <p:cNvCxnSpPr>
            <a:cxnSpLocks/>
          </p:cNvCxnSpPr>
          <p:nvPr/>
        </p:nvCxnSpPr>
        <p:spPr>
          <a:xfrm flipH="1" flipV="1">
            <a:off x="1981200" y="3276600"/>
            <a:ext cx="685800" cy="160020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21" name="Straight Arrow Connector 20">
            <a:extLst>
              <a:ext uri="{FF2B5EF4-FFF2-40B4-BE49-F238E27FC236}">
                <a16:creationId xmlns:a16="http://schemas.microsoft.com/office/drawing/2014/main" id="{47C22D82-83CD-66B2-887D-F7A981D7E1B2}"/>
              </a:ext>
            </a:extLst>
          </p:cNvPr>
          <p:cNvCxnSpPr>
            <a:cxnSpLocks/>
          </p:cNvCxnSpPr>
          <p:nvPr/>
        </p:nvCxnSpPr>
        <p:spPr>
          <a:xfrm flipV="1">
            <a:off x="4572000" y="3276600"/>
            <a:ext cx="533400" cy="167640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4" name="TextBox 23">
            <a:extLst>
              <a:ext uri="{FF2B5EF4-FFF2-40B4-BE49-F238E27FC236}">
                <a16:creationId xmlns:a16="http://schemas.microsoft.com/office/drawing/2014/main" id="{E5A467F5-2B0A-106F-FC33-39CDD2083A1F}"/>
              </a:ext>
            </a:extLst>
          </p:cNvPr>
          <p:cNvSpPr txBox="1"/>
          <p:nvPr/>
        </p:nvSpPr>
        <p:spPr>
          <a:xfrm>
            <a:off x="2286000" y="5105400"/>
            <a:ext cx="3471863" cy="1200329"/>
          </a:xfrm>
          <a:prstGeom prst="rect">
            <a:avLst/>
          </a:prstGeom>
          <a:noFill/>
        </p:spPr>
        <p:txBody>
          <a:bodyPr wrap="square" rtlCol="0">
            <a:spAutoFit/>
          </a:bodyPr>
          <a:lstStyle/>
          <a:p>
            <a:pPr algn="l"/>
            <a:r>
              <a:rPr lang="en-US" sz="2400" dirty="0">
                <a:latin typeface="Times New Roman" panose="02020603050405020304" pitchFamily="18" charset="0"/>
                <a:cs typeface="Times New Roman" panose="02020603050405020304" pitchFamily="18" charset="0"/>
              </a:rPr>
              <a:t>The GHA for the First Point of Aries and the SHA for Alkaid.</a:t>
            </a:r>
          </a:p>
        </p:txBody>
      </p:sp>
    </p:spTree>
    <p:extLst>
      <p:ext uri="{BB962C8B-B14F-4D97-AF65-F5344CB8AC3E}">
        <p14:creationId xmlns:p14="http://schemas.microsoft.com/office/powerpoint/2010/main" val="93151229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500"/>
                                        <p:tgtEl>
                                          <p:spTgt spid="18"/>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1"/>
                                        </p:tgtEl>
                                        <p:attrNameLst>
                                          <p:attrName>style.visibility</p:attrName>
                                        </p:attrNameLst>
                                      </p:cBhvr>
                                      <p:to>
                                        <p:strVal val="visible"/>
                                      </p:to>
                                    </p:set>
                                    <p:animEffect transition="in" filter="fade">
                                      <p:cBhvr>
                                        <p:cTn id="30" dur="500"/>
                                        <p:tgtEl>
                                          <p:spTgt spid="2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animBg="1"/>
      <p:bldP spid="16" grpId="0" animBg="1"/>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Planning for Emergencies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2031325"/>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likeliness of a loss of an Electronic Navigation system is greater than a need to abandon ship. However, prepare for all scenarios.</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-Ships must be prepared to navigate without the luxury of advanced electronic systems.</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-Being prepared with backup systems, paper charts, CELNAV instruments and essential publications will ensure that a ship can mitigate most emergencies.</a:t>
            </a:r>
          </a:p>
        </p:txBody>
      </p:sp>
      <p:pic>
        <p:nvPicPr>
          <p:cNvPr id="4" name="Picture 3">
            <a:extLst>
              <a:ext uri="{FF2B5EF4-FFF2-40B4-BE49-F238E27FC236}">
                <a16:creationId xmlns:a16="http://schemas.microsoft.com/office/drawing/2014/main" id="{CBD5FEE9-8D4B-42BB-B587-20C93C2090B9}"/>
              </a:ext>
            </a:extLst>
          </p:cNvPr>
          <p:cNvPicPr>
            <a:picLocks noChangeAspect="1"/>
          </p:cNvPicPr>
          <p:nvPr/>
        </p:nvPicPr>
        <p:blipFill>
          <a:blip r:embed="rId5"/>
          <a:stretch>
            <a:fillRect/>
          </a:stretch>
        </p:blipFill>
        <p:spPr>
          <a:xfrm>
            <a:off x="2057400" y="3892869"/>
            <a:ext cx="4648200" cy="2611845"/>
          </a:xfrm>
          <a:prstGeom prst="rect">
            <a:avLst/>
          </a:prstGeom>
        </p:spPr>
      </p:pic>
    </p:spTree>
    <p:extLst>
      <p:ext uri="{BB962C8B-B14F-4D97-AF65-F5344CB8AC3E}">
        <p14:creationId xmlns:p14="http://schemas.microsoft.com/office/powerpoint/2010/main" val="318365853"/>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Time of Transit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3156268786"/>
              </p:ext>
            </p:extLst>
          </p:nvPr>
        </p:nvGraphicFramePr>
        <p:xfrm>
          <a:off x="160264" y="1785570"/>
          <a:ext cx="8602735" cy="5181600"/>
        </p:xfrm>
        <a:graphic>
          <a:graphicData uri="http://schemas.openxmlformats.org/drawingml/2006/table">
            <a:tbl>
              <a:tblPr firstRow="1" firstCol="1" bandRow="1">
                <a:tableStyleId>{5C22544A-7EE6-4342-B048-85BDC9FD1C3A}</a:tableStyleId>
              </a:tblPr>
              <a:tblGrid>
                <a:gridCol w="8602735">
                  <a:extLst>
                    <a:ext uri="{9D8B030D-6E8A-4147-A177-3AD203B41FA5}">
                      <a16:colId xmlns:a16="http://schemas.microsoft.com/office/drawing/2014/main" val="460837169"/>
                    </a:ext>
                  </a:extLst>
                </a:gridCol>
              </a:tblGrid>
              <a:tr h="658458">
                <a:tc>
                  <a:txBody>
                    <a:bodyPr/>
                    <a:lstStyle/>
                    <a:p>
                      <a:pPr marL="0" marR="0" hangingPunct="0">
                        <a:spcBef>
                          <a:spcPts val="0"/>
                        </a:spcBef>
                        <a:spcAft>
                          <a:spcPts val="0"/>
                        </a:spcAft>
                      </a:pPr>
                      <a:r>
                        <a:rPr lang="en-US" sz="3600" b="1" u="none" dirty="0">
                          <a:solidFill>
                            <a:schemeClr val="tx1"/>
                          </a:solidFill>
                          <a:effectLst/>
                          <a:latin typeface="Times New Roman" panose="02020603050405020304" pitchFamily="18" charset="0"/>
                          <a:ea typeface="Times New Roman" panose="02020603050405020304" pitchFamily="18" charset="0"/>
                        </a:rPr>
                        <a:t>-From the STELLA snapshot, we can see that at </a:t>
                      </a:r>
                      <a:r>
                        <a:rPr lang="en-US" sz="3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0103Q or 0503 GMT on 20APR2023</a:t>
                      </a:r>
                      <a:r>
                        <a:rPr lang="en-US" sz="3600" b="1" u="none" dirty="0">
                          <a:solidFill>
                            <a:schemeClr val="tx1"/>
                          </a:solidFill>
                          <a:effectLst/>
                          <a:latin typeface="Times New Roman" panose="02020603050405020304" pitchFamily="18" charset="0"/>
                          <a:ea typeface="Times New Roman" panose="02020603050405020304" pitchFamily="18" charset="0"/>
                        </a:rPr>
                        <a:t>, the GHA for Alkaid is </a:t>
                      </a:r>
                    </a:p>
                    <a:p>
                      <a:pPr marL="0" marR="0" hangingPunct="0">
                        <a:spcBef>
                          <a:spcPts val="0"/>
                        </a:spcBef>
                        <a:spcAft>
                          <a:spcPts val="0"/>
                        </a:spcAft>
                      </a:pPr>
                      <a:r>
                        <a:rPr lang="en-US" sz="3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76° 39.6’.</a:t>
                      </a:r>
                    </a:p>
                    <a:p>
                      <a:pPr marL="0" marR="0" hangingPunct="0">
                        <a:spcBef>
                          <a:spcPts val="0"/>
                        </a:spcBef>
                        <a:spcAft>
                          <a:spcPts val="0"/>
                        </a:spcAft>
                      </a:pPr>
                      <a:endParaRPr lang="en-US" sz="3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0">
                        <a:lnSpc>
                          <a:spcPct val="100000"/>
                        </a:lnSpc>
                        <a:spcBef>
                          <a:spcPts val="0"/>
                        </a:spcBef>
                        <a:spcAft>
                          <a:spcPts val="0"/>
                        </a:spcAft>
                        <a:buClrTx/>
                        <a:buSzTx/>
                        <a:buFontTx/>
                        <a:buNone/>
                        <a:tabLst/>
                        <a:defRPr/>
                      </a:pPr>
                      <a:r>
                        <a:rPr lang="en-US" sz="3600" b="1" u="none" dirty="0">
                          <a:solidFill>
                            <a:schemeClr val="tx1"/>
                          </a:solidFill>
                          <a:effectLst/>
                          <a:latin typeface="Times New Roman" panose="02020603050405020304" pitchFamily="18" charset="0"/>
                          <a:ea typeface="Times New Roman" panose="02020603050405020304" pitchFamily="18" charset="0"/>
                        </a:rPr>
                        <a:t>-Since we know we are in a western hemisphere, we know our longitude is </a:t>
                      </a:r>
                    </a:p>
                    <a:p>
                      <a:pPr marL="0" marR="0" lvl="0" indent="0" algn="l" defTabSz="914400" rtl="0" eaLnBrk="1" fontAlgn="auto" latinLnBrk="0" hangingPunct="0">
                        <a:lnSpc>
                          <a:spcPct val="100000"/>
                        </a:lnSpc>
                        <a:spcBef>
                          <a:spcPts val="0"/>
                        </a:spcBef>
                        <a:spcAft>
                          <a:spcPts val="0"/>
                        </a:spcAft>
                        <a:buClrTx/>
                        <a:buSzTx/>
                        <a:buFontTx/>
                        <a:buNone/>
                        <a:tabLst/>
                        <a:defRPr/>
                      </a:pPr>
                      <a:r>
                        <a:rPr lang="en-US" sz="3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076° 39.6’ W!</a:t>
                      </a:r>
                    </a:p>
                    <a:p>
                      <a:pPr marL="0" marR="0" hangingPunct="0">
                        <a:spcBef>
                          <a:spcPts val="0"/>
                        </a:spcBef>
                        <a:spcAft>
                          <a:spcPts val="0"/>
                        </a:spcAft>
                      </a:pPr>
                      <a:endParaRPr lang="en-US" sz="36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70572">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11406573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Break</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035358358"/>
              </p:ext>
            </p:extLst>
          </p:nvPr>
        </p:nvGraphicFramePr>
        <p:xfrm>
          <a:off x="160264" y="1785570"/>
          <a:ext cx="8602735" cy="1341120"/>
        </p:xfrm>
        <a:graphic>
          <a:graphicData uri="http://schemas.openxmlformats.org/drawingml/2006/table">
            <a:tbl>
              <a:tblPr firstRow="1" firstCol="1" bandRow="1">
                <a:tableStyleId>{5C22544A-7EE6-4342-B048-85BDC9FD1C3A}</a:tableStyleId>
              </a:tblPr>
              <a:tblGrid>
                <a:gridCol w="8602735">
                  <a:extLst>
                    <a:ext uri="{9D8B030D-6E8A-4147-A177-3AD203B41FA5}">
                      <a16:colId xmlns:a16="http://schemas.microsoft.com/office/drawing/2014/main" val="460837169"/>
                    </a:ext>
                  </a:extLst>
                </a:gridCol>
              </a:tblGrid>
              <a:tr h="658458">
                <a:tc>
                  <a:txBody>
                    <a:bodyPr/>
                    <a:lstStyle/>
                    <a:p>
                      <a:pPr marL="0" marR="0" hangingPunct="0">
                        <a:spcBef>
                          <a:spcPts val="0"/>
                        </a:spcBef>
                        <a:spcAft>
                          <a:spcPts val="0"/>
                        </a:spcAft>
                      </a:pPr>
                      <a:r>
                        <a:rPr lang="en-US" sz="3600" b="1" u="none" dirty="0">
                          <a:solidFill>
                            <a:schemeClr val="tx1"/>
                          </a:solidFill>
                          <a:effectLst/>
                          <a:latin typeface="Times New Roman" panose="02020603050405020304" pitchFamily="18" charset="0"/>
                          <a:ea typeface="Times New Roman" panose="02020603050405020304" pitchFamily="18" charset="0"/>
                        </a:rPr>
                        <a:t>-Take 10 minutes and relax your brain!</a:t>
                      </a:r>
                      <a:endParaRPr lang="en-US" sz="3600" b="1" u="sng" dirty="0">
                        <a:solidFill>
                          <a:schemeClr val="tx1"/>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endParaRPr lang="en-US" sz="3600" b="1" u="none"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97198505"/>
                  </a:ext>
                </a:extLst>
              </a:tr>
              <a:tr h="70572">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64550316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Mitigating Emergencies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63000" cy="3416320"/>
          </a:xfrm>
          <a:prstGeom prst="rect">
            <a:avLst/>
          </a:prstGeom>
        </p:spPr>
        <p:txBody>
          <a:bodyPr wrap="square">
            <a:spAutoFit/>
          </a:bodyPr>
          <a:lstStyle/>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-With the concepts you have learned throughout the course, you have built a foundation from which you can safely navigate across a variety of unique and challenging circumstances.</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-The process is never finished…we must continue to practice and build our level of knowledge.  Navigation is a perishable skill!</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-Based on what you have learned , what are some things that </a:t>
            </a:r>
            <a:r>
              <a:rPr lang="en-US" sz="24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you</a:t>
            </a:r>
            <a:r>
              <a:rPr lang="en-US" sz="2400" dirty="0">
                <a:solidFill>
                  <a:prstClr val="black"/>
                </a:solidFill>
                <a:latin typeface="Times New Roman" panose="02020603050405020304" pitchFamily="18" charset="0"/>
                <a:ea typeface="Times New Roman" panose="02020603050405020304" pitchFamily="18" charset="0"/>
              </a:rPr>
              <a:t> can do to mitigate navigation emergencies?</a:t>
            </a:r>
          </a:p>
        </p:txBody>
      </p:sp>
    </p:spTree>
    <p:extLst>
      <p:ext uri="{BB962C8B-B14F-4D97-AF65-F5344CB8AC3E}">
        <p14:creationId xmlns:p14="http://schemas.microsoft.com/office/powerpoint/2010/main" val="323249529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Mitigating Emergencies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752600"/>
            <a:ext cx="8759588" cy="4524315"/>
          </a:xfrm>
          <a:prstGeom prst="rect">
            <a:avLst/>
          </a:prstGeom>
        </p:spPr>
        <p:txBody>
          <a:bodyPr wrap="square">
            <a:spAutoFit/>
          </a:bodyPr>
          <a:lstStyle/>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-Practice varying ways of safely navigating!</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-Calibrate your equipment often.</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-Verify equipment accuracy by routinely cross checking your navigation sensors or equipment.</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-Keep backup navigation systems.</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-Train your relief.</a:t>
            </a:r>
          </a:p>
          <a:p>
            <a:pPr lvl="0" algn="l" fontAlgn="auto" hangingPunct="0">
              <a:spcBef>
                <a:spcPts val="0"/>
              </a:spcBef>
              <a:spcAft>
                <a:spcPts val="0"/>
              </a:spcAft>
            </a:pPr>
            <a:endParaRPr lang="en-US" sz="2400" dirty="0">
              <a:solidFill>
                <a:prstClr val="black"/>
              </a:solidFill>
              <a:latin typeface="Times New Roman" panose="02020603050405020304" pitchFamily="18" charset="0"/>
              <a:ea typeface="Times New Roman" panose="02020603050405020304" pitchFamily="18" charset="0"/>
            </a:endParaRPr>
          </a:p>
          <a:p>
            <a:pPr lvl="0" algn="l" fontAlgn="auto" hangingPunct="0">
              <a:spcBef>
                <a:spcPts val="0"/>
              </a:spcBef>
              <a:spcAft>
                <a:spcPts val="0"/>
              </a:spcAft>
            </a:pPr>
            <a:r>
              <a:rPr lang="en-US" sz="2400" dirty="0">
                <a:solidFill>
                  <a:prstClr val="black"/>
                </a:solidFill>
                <a:latin typeface="Times New Roman" panose="02020603050405020304" pitchFamily="18" charset="0"/>
                <a:ea typeface="Times New Roman" panose="02020603050405020304" pitchFamily="18" charset="0"/>
              </a:rPr>
              <a:t>-Build your knowledge!</a:t>
            </a:r>
          </a:p>
        </p:txBody>
      </p:sp>
    </p:spTree>
    <p:extLst>
      <p:ext uri="{BB962C8B-B14F-4D97-AF65-F5344CB8AC3E}">
        <p14:creationId xmlns:p14="http://schemas.microsoft.com/office/powerpoint/2010/main" val="238533388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nvGraphicFramePr>
        <p:xfrm>
          <a:off x="152400" y="1722120"/>
          <a:ext cx="8781982" cy="475488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267575">
                <a:tc>
                  <a:txBody>
                    <a:bodyPr/>
                    <a:lstStyle/>
                    <a:p>
                      <a:pPr marL="0" marR="0" hangingPunct="0">
                        <a:spcBef>
                          <a:spcPts val="0"/>
                        </a:spcBef>
                        <a:spcAft>
                          <a:spcPts val="0"/>
                        </a:spcAft>
                      </a:pPr>
                      <a:endParaRPr lang="en-US" sz="18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r h="4132545">
                <a:tc>
                  <a:txBody>
                    <a:bodyPr/>
                    <a:lstStyle/>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 – DESCRIBE how to plan for navigational emergencies when at sea.</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2- DESCRIBE the contents of an emergency navigation kit. </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3 - DEFINE the Most Probably Position (MPP) and understand how to determine MPP.</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4 - UNDERSTAND how Dead Reckoning applies to emergency navigation.</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5 - DETERMINE the ship’s direction using Polaris, Meridian Transit, Body on Prime Vertical, and Body at Rising or Setting methods.</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7 - UNDERSTAND how Celestial Navigation applies to emergency navigation. </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8 - DETERMINE Latitude by Meridian Altitude, Latitude by Polaris, the Length of the Day, and the Body In Zenith methods.</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9 - DETERMINE Longitude by Time of Transit method.</a:t>
                      </a:r>
                    </a:p>
                    <a:p>
                      <a:pPr marL="0" marR="0" hangingPunct="0">
                        <a:spcBef>
                          <a:spcPts val="0"/>
                        </a:spcBef>
                        <a:spcAft>
                          <a:spcPts val="0"/>
                        </a:spcAft>
                      </a:pPr>
                      <a:r>
                        <a:rPr lang="en-US" sz="2000" dirty="0">
                          <a:solidFill>
                            <a:schemeClr val="tx1"/>
                          </a:solidFill>
                          <a:effectLst/>
                          <a:latin typeface="Times New Roman" panose="02020603050405020304" pitchFamily="18" charset="0"/>
                          <a:cs typeface="Times New Roman" panose="02020603050405020304" pitchFamily="18" charset="0"/>
                        </a:rPr>
                        <a:t>10 - UTILIZE concepts learned in the course to determine mitigating factors to avoid an emergency at sea.</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r h="237844">
                <a:tc>
                  <a:txBody>
                    <a:bodyPr/>
                    <a:lstStyle/>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txBody>
                  <a:tcPr marL="68580" marR="68580" marT="0" marB="0">
                    <a:noFill/>
                  </a:tcPr>
                </a:tc>
                <a:extLst>
                  <a:ext uri="{0D108BD9-81ED-4DB2-BD59-A6C34878D82A}">
                    <a16:rowId xmlns:a16="http://schemas.microsoft.com/office/drawing/2014/main" val="2239944340"/>
                  </a:ext>
                </a:extLst>
              </a:tr>
            </a:tbl>
          </a:graphicData>
        </a:graphic>
      </p:graphicFrame>
    </p:spTree>
    <p:extLst>
      <p:ext uri="{BB962C8B-B14F-4D97-AF65-F5344CB8AC3E}">
        <p14:creationId xmlns:p14="http://schemas.microsoft.com/office/powerpoint/2010/main" val="76188026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5"/>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Emergency Navigation Kit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763000" cy="4480073"/>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Navigator should assemble a kit containing equipment for emergency navigation.  This kit should contain:</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a:t>
            </a:r>
            <a:r>
              <a:rPr lang="en-US" sz="1600" dirty="0">
                <a:solidFill>
                  <a:prstClr val="black"/>
                </a:solidFill>
                <a:latin typeface="Times New Roman" panose="02020603050405020304" pitchFamily="18" charset="0"/>
                <a:ea typeface="Times New Roman" panose="02020603050405020304" pitchFamily="18" charset="0"/>
              </a:rPr>
              <a:t>-At least one handheld GPS receiver.</a:t>
            </a: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2</a:t>
            </a:r>
            <a:r>
              <a:rPr lang="en-US" sz="1600" dirty="0">
                <a:solidFill>
                  <a:prstClr val="black"/>
                </a:solidFill>
                <a:latin typeface="Times New Roman" panose="02020603050405020304" pitchFamily="18" charset="0"/>
                <a:ea typeface="Times New Roman" panose="02020603050405020304" pitchFamily="18" charset="0"/>
              </a:rPr>
              <a:t>-A magnetic hand bearing compass.</a:t>
            </a: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3</a:t>
            </a:r>
            <a:r>
              <a:rPr lang="en-US" sz="1600" dirty="0">
                <a:solidFill>
                  <a:prstClr val="black"/>
                </a:solidFill>
                <a:latin typeface="Times New Roman" panose="02020603050405020304" pitchFamily="18" charset="0"/>
                <a:ea typeface="Times New Roman" panose="02020603050405020304" pitchFamily="18" charset="0"/>
              </a:rPr>
              <a:t>-Minimal set of paper charts for the voyage at hand. </a:t>
            </a:r>
          </a:p>
          <a:p>
            <a:pPr lvl="0" algn="l" fontAlgn="auto" hangingPunct="0">
              <a:lnSpc>
                <a:spcPct val="300000"/>
              </a:lnSpc>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(U.S. Navy ships will have an ENL which meets</a:t>
            </a:r>
          </a:p>
          <a:p>
            <a:pPr lvl="0" algn="l" fontAlgn="auto" hangingPunct="0">
              <a:lnSpc>
                <a:spcPct val="300000"/>
              </a:lnSpc>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the redundancy of paper charts)</a:t>
            </a:r>
          </a:p>
        </p:txBody>
      </p:sp>
      <p:pic>
        <p:nvPicPr>
          <p:cNvPr id="2" name="Picture 1">
            <a:extLst>
              <a:ext uri="{FF2B5EF4-FFF2-40B4-BE49-F238E27FC236}">
                <a16:creationId xmlns:a16="http://schemas.microsoft.com/office/drawing/2014/main" id="{D476435F-320E-4F40-8750-DD9E4CD8F6B9}"/>
              </a:ext>
            </a:extLst>
          </p:cNvPr>
          <p:cNvPicPr>
            <a:picLocks noChangeAspect="1"/>
          </p:cNvPicPr>
          <p:nvPr/>
        </p:nvPicPr>
        <p:blipFill>
          <a:blip r:embed="rId5"/>
          <a:stretch>
            <a:fillRect/>
          </a:stretch>
        </p:blipFill>
        <p:spPr>
          <a:xfrm flipH="1">
            <a:off x="4267200" y="2514600"/>
            <a:ext cx="1143000" cy="1957248"/>
          </a:xfrm>
          <a:prstGeom prst="rect">
            <a:avLst/>
          </a:prstGeom>
        </p:spPr>
      </p:pic>
      <p:pic>
        <p:nvPicPr>
          <p:cNvPr id="6" name="Picture 5">
            <a:extLst>
              <a:ext uri="{FF2B5EF4-FFF2-40B4-BE49-F238E27FC236}">
                <a16:creationId xmlns:a16="http://schemas.microsoft.com/office/drawing/2014/main" id="{A42E3B8E-4574-4E14-A4FB-362D366B8F87}"/>
              </a:ext>
            </a:extLst>
          </p:cNvPr>
          <p:cNvPicPr>
            <a:picLocks noChangeAspect="1"/>
          </p:cNvPicPr>
          <p:nvPr/>
        </p:nvPicPr>
        <p:blipFill>
          <a:blip r:embed="rId6"/>
          <a:stretch>
            <a:fillRect/>
          </a:stretch>
        </p:blipFill>
        <p:spPr>
          <a:xfrm>
            <a:off x="6096000" y="2133600"/>
            <a:ext cx="2381250" cy="2381250"/>
          </a:xfrm>
          <a:prstGeom prst="rect">
            <a:avLst/>
          </a:prstGeom>
        </p:spPr>
      </p:pic>
      <p:pic>
        <p:nvPicPr>
          <p:cNvPr id="8" name="Picture 7">
            <a:extLst>
              <a:ext uri="{FF2B5EF4-FFF2-40B4-BE49-F238E27FC236}">
                <a16:creationId xmlns:a16="http://schemas.microsoft.com/office/drawing/2014/main" id="{469F6780-5F53-4008-87F6-C13C44EE542C}"/>
              </a:ext>
            </a:extLst>
          </p:cNvPr>
          <p:cNvPicPr>
            <a:picLocks noChangeAspect="1"/>
          </p:cNvPicPr>
          <p:nvPr/>
        </p:nvPicPr>
        <p:blipFill>
          <a:blip r:embed="rId7"/>
          <a:stretch>
            <a:fillRect/>
          </a:stretch>
        </p:blipFill>
        <p:spPr>
          <a:xfrm>
            <a:off x="5181600" y="4622877"/>
            <a:ext cx="2466975" cy="1847850"/>
          </a:xfrm>
          <a:prstGeom prst="rect">
            <a:avLst/>
          </a:prstGeom>
        </p:spPr>
      </p:pic>
    </p:spTree>
    <p:extLst>
      <p:ext uri="{BB962C8B-B14F-4D97-AF65-F5344CB8AC3E}">
        <p14:creationId xmlns:p14="http://schemas.microsoft.com/office/powerpoint/2010/main" val="611586591"/>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Emergency Navigation Kit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763000" cy="4480073"/>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Navigator should assemble a kit containing equipment for emergency navigation.  This kit should contain:</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4</a:t>
            </a:r>
            <a:r>
              <a:rPr lang="en-US" sz="1600" dirty="0">
                <a:solidFill>
                  <a:prstClr val="black"/>
                </a:solidFill>
                <a:latin typeface="Times New Roman" panose="02020603050405020304" pitchFamily="18" charset="0"/>
                <a:ea typeface="Times New Roman" panose="02020603050405020304" pitchFamily="18" charset="0"/>
              </a:rPr>
              <a:t>-Deck Log, </a:t>
            </a:r>
            <a:r>
              <a:rPr lang="en-US" sz="1600" dirty="0" err="1">
                <a:solidFill>
                  <a:prstClr val="black"/>
                </a:solidFill>
                <a:latin typeface="Times New Roman" panose="02020603050405020304" pitchFamily="18" charset="0"/>
                <a:ea typeface="Times New Roman" panose="02020603050405020304" pitchFamily="18" charset="0"/>
              </a:rPr>
              <a:t>MoBoards</a:t>
            </a:r>
            <a:r>
              <a:rPr lang="en-US" sz="1600" dirty="0">
                <a:solidFill>
                  <a:prstClr val="black"/>
                </a:solidFill>
                <a:latin typeface="Times New Roman" panose="02020603050405020304" pitchFamily="18" charset="0"/>
                <a:ea typeface="Times New Roman" panose="02020603050405020304" pitchFamily="18" charset="0"/>
              </a:rPr>
              <a:t>, Graph Paper </a:t>
            </a:r>
          </a:p>
          <a:p>
            <a:pPr lvl="0" algn="l" fontAlgn="auto" hangingPunct="0">
              <a:lnSpc>
                <a:spcPct val="300000"/>
              </a:lnSpc>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and Plotting Sheets.</a:t>
            </a: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5</a:t>
            </a:r>
            <a:r>
              <a:rPr lang="en-US" sz="1600" dirty="0">
                <a:solidFill>
                  <a:prstClr val="black"/>
                </a:solidFill>
                <a:latin typeface="Times New Roman" panose="02020603050405020304" pitchFamily="18" charset="0"/>
                <a:ea typeface="Times New Roman" panose="02020603050405020304" pitchFamily="18" charset="0"/>
              </a:rPr>
              <a:t>-Standard NAVKIT</a:t>
            </a: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6</a:t>
            </a:r>
            <a:r>
              <a:rPr lang="en-US" sz="1600" dirty="0">
                <a:solidFill>
                  <a:prstClr val="black"/>
                </a:solidFill>
                <a:latin typeface="Times New Roman" panose="02020603050405020304" pitchFamily="18" charset="0"/>
                <a:ea typeface="Times New Roman" panose="02020603050405020304" pitchFamily="18" charset="0"/>
              </a:rPr>
              <a:t>-Accurate Timepiece</a:t>
            </a:r>
          </a:p>
          <a:p>
            <a:pPr lvl="0" algn="l" fontAlgn="auto" hangingPunct="0">
              <a:lnSpc>
                <a:spcPct val="300000"/>
              </a:lnSpc>
              <a:spcBef>
                <a:spcPts val="0"/>
              </a:spcBef>
              <a:spcAft>
                <a:spcPts val="0"/>
              </a:spcAft>
            </a:pPr>
            <a:endParaRPr lang="en-US" sz="1600" dirty="0">
              <a:solidFill>
                <a:prstClr val="black"/>
              </a:solidFill>
              <a:latin typeface="Times New Roman" panose="02020603050405020304" pitchFamily="18" charset="0"/>
              <a:ea typeface="Times New Roman" panose="02020603050405020304" pitchFamily="18" charset="0"/>
            </a:endParaRPr>
          </a:p>
        </p:txBody>
      </p:sp>
      <p:pic>
        <p:nvPicPr>
          <p:cNvPr id="4" name="Picture 3">
            <a:extLst>
              <a:ext uri="{FF2B5EF4-FFF2-40B4-BE49-F238E27FC236}">
                <a16:creationId xmlns:a16="http://schemas.microsoft.com/office/drawing/2014/main" id="{9E5F4306-EE30-415C-B367-BAD96644C0B8}"/>
              </a:ext>
            </a:extLst>
          </p:cNvPr>
          <p:cNvPicPr>
            <a:picLocks noChangeAspect="1"/>
          </p:cNvPicPr>
          <p:nvPr/>
        </p:nvPicPr>
        <p:blipFill>
          <a:blip r:embed="rId5"/>
          <a:stretch>
            <a:fillRect/>
          </a:stretch>
        </p:blipFill>
        <p:spPr>
          <a:xfrm>
            <a:off x="3962400" y="2428595"/>
            <a:ext cx="1623437" cy="1676400"/>
          </a:xfrm>
          <a:prstGeom prst="rect">
            <a:avLst/>
          </a:prstGeom>
        </p:spPr>
      </p:pic>
      <p:pic>
        <p:nvPicPr>
          <p:cNvPr id="14" name="Picture 13">
            <a:extLst>
              <a:ext uri="{FF2B5EF4-FFF2-40B4-BE49-F238E27FC236}">
                <a16:creationId xmlns:a16="http://schemas.microsoft.com/office/drawing/2014/main" id="{0CD1A295-419B-482C-9BF9-E08D9B95B19D}"/>
              </a:ext>
            </a:extLst>
          </p:cNvPr>
          <p:cNvPicPr>
            <a:picLocks noChangeAspect="1"/>
          </p:cNvPicPr>
          <p:nvPr/>
        </p:nvPicPr>
        <p:blipFill>
          <a:blip r:embed="rId6"/>
          <a:stretch>
            <a:fillRect/>
          </a:stretch>
        </p:blipFill>
        <p:spPr>
          <a:xfrm>
            <a:off x="5986189" y="3048000"/>
            <a:ext cx="2543175" cy="1905000"/>
          </a:xfrm>
          <a:prstGeom prst="rect">
            <a:avLst/>
          </a:prstGeom>
        </p:spPr>
      </p:pic>
      <p:pic>
        <p:nvPicPr>
          <p:cNvPr id="15" name="Picture 14">
            <a:extLst>
              <a:ext uri="{FF2B5EF4-FFF2-40B4-BE49-F238E27FC236}">
                <a16:creationId xmlns:a16="http://schemas.microsoft.com/office/drawing/2014/main" id="{2819F495-983C-4B92-A184-E9F30DC5CD63}"/>
              </a:ext>
            </a:extLst>
          </p:cNvPr>
          <p:cNvPicPr>
            <a:picLocks noChangeAspect="1"/>
          </p:cNvPicPr>
          <p:nvPr/>
        </p:nvPicPr>
        <p:blipFill>
          <a:blip r:embed="rId7"/>
          <a:stretch>
            <a:fillRect/>
          </a:stretch>
        </p:blipFill>
        <p:spPr>
          <a:xfrm>
            <a:off x="3505200" y="4668385"/>
            <a:ext cx="1944272" cy="1296760"/>
          </a:xfrm>
          <a:prstGeom prst="rect">
            <a:avLst/>
          </a:prstGeom>
        </p:spPr>
      </p:pic>
    </p:spTree>
    <p:extLst>
      <p:ext uri="{BB962C8B-B14F-4D97-AF65-F5344CB8AC3E}">
        <p14:creationId xmlns:p14="http://schemas.microsoft.com/office/powerpoint/2010/main" val="425104649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Emergency Navigation Kit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763000" cy="4480073"/>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Navigator should assemble a kit containing equipment for emergency navigation.  This kit should contain:</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7</a:t>
            </a:r>
            <a:r>
              <a:rPr lang="en-US" sz="1600" dirty="0">
                <a:solidFill>
                  <a:prstClr val="black"/>
                </a:solidFill>
                <a:latin typeface="Times New Roman" panose="02020603050405020304" pitchFamily="18" charset="0"/>
                <a:ea typeface="Times New Roman" panose="02020603050405020304" pitchFamily="18" charset="0"/>
              </a:rPr>
              <a:t>-Marine Sextant</a:t>
            </a: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8</a:t>
            </a:r>
            <a:r>
              <a:rPr lang="en-US" sz="1600" dirty="0">
                <a:solidFill>
                  <a:prstClr val="black"/>
                </a:solidFill>
                <a:latin typeface="Times New Roman" panose="02020603050405020304" pitchFamily="18" charset="0"/>
                <a:ea typeface="Times New Roman" panose="02020603050405020304" pitchFamily="18" charset="0"/>
              </a:rPr>
              <a:t>-CELNAV Calculator and/or </a:t>
            </a:r>
          </a:p>
          <a:p>
            <a:pPr lvl="0" algn="l" fontAlgn="auto" hangingPunct="0">
              <a:lnSpc>
                <a:spcPct val="300000"/>
              </a:lnSpc>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Nautical Almanac</a:t>
            </a: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9</a:t>
            </a:r>
            <a:r>
              <a:rPr lang="en-US" sz="1600" dirty="0">
                <a:solidFill>
                  <a:prstClr val="black"/>
                </a:solidFill>
                <a:latin typeface="Times New Roman" panose="02020603050405020304" pitchFamily="18" charset="0"/>
                <a:ea typeface="Times New Roman" panose="02020603050405020304" pitchFamily="18" charset="0"/>
              </a:rPr>
              <a:t>-Strip Forms/Sight Reduction </a:t>
            </a:r>
          </a:p>
          <a:p>
            <a:pPr lvl="0" algn="l" fontAlgn="auto" hangingPunct="0">
              <a:lnSpc>
                <a:spcPct val="300000"/>
              </a:lnSpc>
              <a:spcBef>
                <a:spcPts val="0"/>
              </a:spcBef>
              <a:spcAft>
                <a:spcPts val="0"/>
              </a:spcAft>
            </a:pPr>
            <a:r>
              <a:rPr lang="en-US" sz="1600" dirty="0">
                <a:solidFill>
                  <a:prstClr val="black"/>
                </a:solidFill>
                <a:latin typeface="Times New Roman" panose="02020603050405020304" pitchFamily="18" charset="0"/>
                <a:ea typeface="Times New Roman" panose="02020603050405020304" pitchFamily="18" charset="0"/>
              </a:rPr>
              <a:t>Tables</a:t>
            </a:r>
          </a:p>
        </p:txBody>
      </p:sp>
      <p:pic>
        <p:nvPicPr>
          <p:cNvPr id="2" name="Picture 1">
            <a:extLst>
              <a:ext uri="{FF2B5EF4-FFF2-40B4-BE49-F238E27FC236}">
                <a16:creationId xmlns:a16="http://schemas.microsoft.com/office/drawing/2014/main" id="{11E4DF36-04DD-4573-82C4-5292EFF012FE}"/>
              </a:ext>
            </a:extLst>
          </p:cNvPr>
          <p:cNvPicPr>
            <a:picLocks noChangeAspect="1"/>
          </p:cNvPicPr>
          <p:nvPr/>
        </p:nvPicPr>
        <p:blipFill>
          <a:blip r:embed="rId5"/>
          <a:stretch>
            <a:fillRect/>
          </a:stretch>
        </p:blipFill>
        <p:spPr>
          <a:xfrm>
            <a:off x="4220526" y="2286000"/>
            <a:ext cx="1504950" cy="2006600"/>
          </a:xfrm>
          <a:prstGeom prst="rect">
            <a:avLst/>
          </a:prstGeom>
        </p:spPr>
      </p:pic>
      <p:pic>
        <p:nvPicPr>
          <p:cNvPr id="6" name="Picture 5">
            <a:extLst>
              <a:ext uri="{FF2B5EF4-FFF2-40B4-BE49-F238E27FC236}">
                <a16:creationId xmlns:a16="http://schemas.microsoft.com/office/drawing/2014/main" id="{FEAF982B-B11C-4CE6-A075-D73F2EB57BA5}"/>
              </a:ext>
            </a:extLst>
          </p:cNvPr>
          <p:cNvPicPr>
            <a:picLocks noChangeAspect="1"/>
          </p:cNvPicPr>
          <p:nvPr/>
        </p:nvPicPr>
        <p:blipFill>
          <a:blip r:embed="rId6"/>
          <a:stretch>
            <a:fillRect/>
          </a:stretch>
        </p:blipFill>
        <p:spPr>
          <a:xfrm>
            <a:off x="5948838" y="3289300"/>
            <a:ext cx="2743200" cy="1905000"/>
          </a:xfrm>
          <a:prstGeom prst="rect">
            <a:avLst/>
          </a:prstGeom>
        </p:spPr>
      </p:pic>
      <p:pic>
        <p:nvPicPr>
          <p:cNvPr id="8" name="Picture 7">
            <a:extLst>
              <a:ext uri="{FF2B5EF4-FFF2-40B4-BE49-F238E27FC236}">
                <a16:creationId xmlns:a16="http://schemas.microsoft.com/office/drawing/2014/main" id="{501E3710-A72C-4A02-8ACF-BBEA8FAC6A75}"/>
              </a:ext>
            </a:extLst>
          </p:cNvPr>
          <p:cNvPicPr>
            <a:picLocks noChangeAspect="1"/>
          </p:cNvPicPr>
          <p:nvPr/>
        </p:nvPicPr>
        <p:blipFill>
          <a:blip r:embed="rId7"/>
          <a:stretch>
            <a:fillRect/>
          </a:stretch>
        </p:blipFill>
        <p:spPr>
          <a:xfrm>
            <a:off x="3222219" y="3650374"/>
            <a:ext cx="693761" cy="2694218"/>
          </a:xfrm>
          <a:prstGeom prst="rect">
            <a:avLst/>
          </a:prstGeom>
        </p:spPr>
      </p:pic>
    </p:spTree>
    <p:extLst>
      <p:ext uri="{BB962C8B-B14F-4D97-AF65-F5344CB8AC3E}">
        <p14:creationId xmlns:p14="http://schemas.microsoft.com/office/powerpoint/2010/main" val="329093524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5"/>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89"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Font typeface="Arial"/>
              <a:buNone/>
            </a:pPr>
            <a:r>
              <a:rPr lang="en-US" sz="4800" dirty="0">
                <a:latin typeface="Calibri" panose="020F0502020204030204" pitchFamily="34" charset="0"/>
                <a:cs typeface="Calibri" panose="020F0502020204030204" pitchFamily="34" charset="0"/>
              </a:rPr>
              <a:t>Emergency Navigation Kit</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0"/>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5"/>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3"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83706F-DF84-48FA-9F31-C79A4B80853C}"/>
              </a:ext>
            </a:extLst>
          </p:cNvPr>
          <p:cNvSpPr/>
          <p:nvPr/>
        </p:nvSpPr>
        <p:spPr>
          <a:xfrm>
            <a:off x="152400" y="1828800"/>
            <a:ext cx="8763000" cy="3741409"/>
          </a:xfrm>
          <a:prstGeom prst="rect">
            <a:avLst/>
          </a:prstGeom>
        </p:spPr>
        <p:txBody>
          <a:bodyPr wrap="square">
            <a:spAutoFit/>
          </a:bodyPr>
          <a:lstStyle/>
          <a:p>
            <a:pPr lvl="0" algn="l" fontAlgn="auto" hangingPunct="0">
              <a:spcBef>
                <a:spcPts val="0"/>
              </a:spcBef>
              <a:spcAft>
                <a:spcPts val="0"/>
              </a:spcAft>
            </a:pPr>
            <a:r>
              <a:rPr lang="en-US" sz="1800" dirty="0">
                <a:solidFill>
                  <a:prstClr val="black"/>
                </a:solidFill>
                <a:latin typeface="Times New Roman" panose="02020603050405020304" pitchFamily="18" charset="0"/>
                <a:ea typeface="Times New Roman" panose="02020603050405020304" pitchFamily="18" charset="0"/>
              </a:rPr>
              <a:t>-The Navigator should assemble a kit containing equipment for emergency navigation.  This kit should contain:</a:t>
            </a:r>
          </a:p>
          <a:p>
            <a:pPr lvl="0" algn="l" fontAlgn="auto" hangingPunct="0">
              <a:spcBef>
                <a:spcPts val="0"/>
              </a:spcBef>
              <a:spcAft>
                <a:spcPts val="0"/>
              </a:spcAft>
            </a:pPr>
            <a:endParaRPr lang="en-US" sz="1800" dirty="0">
              <a:solidFill>
                <a:prstClr val="black"/>
              </a:solidFill>
              <a:latin typeface="Times New Roman" panose="02020603050405020304" pitchFamily="18" charset="0"/>
              <a:ea typeface="Times New Roman" panose="02020603050405020304" pitchFamily="18" charset="0"/>
            </a:endParaRP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10</a:t>
            </a:r>
            <a:r>
              <a:rPr lang="en-US" sz="1600" dirty="0">
                <a:solidFill>
                  <a:prstClr val="black"/>
                </a:solidFill>
                <a:latin typeface="Times New Roman" panose="02020603050405020304" pitchFamily="18" charset="0"/>
                <a:ea typeface="Times New Roman" panose="02020603050405020304" pitchFamily="18" charset="0"/>
              </a:rPr>
              <a:t>-Flashlight</a:t>
            </a: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11</a:t>
            </a:r>
            <a:r>
              <a:rPr lang="en-US" sz="1600" dirty="0">
                <a:solidFill>
                  <a:prstClr val="black"/>
                </a:solidFill>
                <a:latin typeface="Times New Roman" panose="02020603050405020304" pitchFamily="18" charset="0"/>
                <a:ea typeface="Times New Roman" panose="02020603050405020304" pitchFamily="18" charset="0"/>
              </a:rPr>
              <a:t>-Portable VHF RADIO</a:t>
            </a: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12</a:t>
            </a:r>
            <a:r>
              <a:rPr lang="en-US" sz="1600" dirty="0">
                <a:solidFill>
                  <a:prstClr val="black"/>
                </a:solidFill>
                <a:latin typeface="Times New Roman" panose="02020603050405020304" pitchFamily="18" charset="0"/>
                <a:ea typeface="Times New Roman" panose="02020603050405020304" pitchFamily="18" charset="0"/>
              </a:rPr>
              <a:t>-Emergency Position Indicating </a:t>
            </a:r>
            <a:r>
              <a:rPr lang="en-US" sz="1600" dirty="0" err="1">
                <a:solidFill>
                  <a:prstClr val="black"/>
                </a:solidFill>
                <a:latin typeface="Times New Roman" panose="02020603050405020304" pitchFamily="18" charset="0"/>
                <a:ea typeface="Times New Roman" panose="02020603050405020304" pitchFamily="18" charset="0"/>
              </a:rPr>
              <a:t>Radiobeacon</a:t>
            </a:r>
            <a:r>
              <a:rPr lang="en-US" sz="1600" dirty="0">
                <a:solidFill>
                  <a:prstClr val="black"/>
                </a:solidFill>
                <a:latin typeface="Times New Roman" panose="02020603050405020304" pitchFamily="18" charset="0"/>
                <a:ea typeface="Times New Roman" panose="02020603050405020304" pitchFamily="18" charset="0"/>
              </a:rPr>
              <a:t> (EPIRB)</a:t>
            </a:r>
          </a:p>
          <a:p>
            <a:pPr lvl="0" algn="l" fontAlgn="auto" hangingPunct="0">
              <a:lnSpc>
                <a:spcPct val="300000"/>
              </a:lnSpc>
              <a:spcBef>
                <a:spcPts val="0"/>
              </a:spcBef>
              <a:spcAft>
                <a:spcPts val="0"/>
              </a:spcAft>
            </a:pPr>
            <a:r>
              <a:rPr lang="en-US" sz="1600" u="sng" dirty="0">
                <a:solidFill>
                  <a:prstClr val="black"/>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13</a:t>
            </a:r>
            <a:r>
              <a:rPr lang="en-US" sz="1600" dirty="0">
                <a:solidFill>
                  <a:prstClr val="black"/>
                </a:solidFill>
                <a:latin typeface="Times New Roman" panose="02020603050405020304" pitchFamily="18" charset="0"/>
                <a:ea typeface="Times New Roman" panose="02020603050405020304" pitchFamily="18" charset="0"/>
              </a:rPr>
              <a:t>-SAT PHONE</a:t>
            </a:r>
          </a:p>
        </p:txBody>
      </p:sp>
      <p:pic>
        <p:nvPicPr>
          <p:cNvPr id="4" name="Picture 3">
            <a:extLst>
              <a:ext uri="{FF2B5EF4-FFF2-40B4-BE49-F238E27FC236}">
                <a16:creationId xmlns:a16="http://schemas.microsoft.com/office/drawing/2014/main" id="{60581AFB-9133-4253-8B4D-6116D0540106}"/>
              </a:ext>
            </a:extLst>
          </p:cNvPr>
          <p:cNvPicPr>
            <a:picLocks noChangeAspect="1"/>
          </p:cNvPicPr>
          <p:nvPr/>
        </p:nvPicPr>
        <p:blipFill>
          <a:blip r:embed="rId5"/>
          <a:stretch>
            <a:fillRect/>
          </a:stretch>
        </p:blipFill>
        <p:spPr>
          <a:xfrm>
            <a:off x="5867400" y="2724647"/>
            <a:ext cx="2557462" cy="2557462"/>
          </a:xfrm>
          <a:prstGeom prst="rect">
            <a:avLst/>
          </a:prstGeom>
        </p:spPr>
      </p:pic>
      <p:pic>
        <p:nvPicPr>
          <p:cNvPr id="14" name="Picture 13">
            <a:extLst>
              <a:ext uri="{FF2B5EF4-FFF2-40B4-BE49-F238E27FC236}">
                <a16:creationId xmlns:a16="http://schemas.microsoft.com/office/drawing/2014/main" id="{9723D3DD-C8E9-440F-8C31-467B57148214}"/>
              </a:ext>
            </a:extLst>
          </p:cNvPr>
          <p:cNvPicPr>
            <a:picLocks noChangeAspect="1"/>
          </p:cNvPicPr>
          <p:nvPr/>
        </p:nvPicPr>
        <p:blipFill>
          <a:blip r:embed="rId6"/>
          <a:stretch>
            <a:fillRect/>
          </a:stretch>
        </p:blipFill>
        <p:spPr>
          <a:xfrm>
            <a:off x="2438400" y="4916953"/>
            <a:ext cx="1452562" cy="1452562"/>
          </a:xfrm>
          <a:prstGeom prst="rect">
            <a:avLst/>
          </a:prstGeom>
        </p:spPr>
      </p:pic>
      <p:pic>
        <p:nvPicPr>
          <p:cNvPr id="15" name="Picture 14">
            <a:extLst>
              <a:ext uri="{FF2B5EF4-FFF2-40B4-BE49-F238E27FC236}">
                <a16:creationId xmlns:a16="http://schemas.microsoft.com/office/drawing/2014/main" id="{3A608D13-B2E1-423A-B01B-F1E3A609CA39}"/>
              </a:ext>
            </a:extLst>
          </p:cNvPr>
          <p:cNvPicPr>
            <a:picLocks noChangeAspect="1"/>
          </p:cNvPicPr>
          <p:nvPr/>
        </p:nvPicPr>
        <p:blipFill>
          <a:blip r:embed="rId7"/>
          <a:stretch>
            <a:fillRect/>
          </a:stretch>
        </p:blipFill>
        <p:spPr>
          <a:xfrm>
            <a:off x="3166624" y="2286000"/>
            <a:ext cx="1492758" cy="2036993"/>
          </a:xfrm>
          <a:prstGeom prst="rect">
            <a:avLst/>
          </a:prstGeom>
        </p:spPr>
      </p:pic>
    </p:spTree>
    <p:extLst>
      <p:ext uri="{BB962C8B-B14F-4D97-AF65-F5344CB8AC3E}">
        <p14:creationId xmlns:p14="http://schemas.microsoft.com/office/powerpoint/2010/main" val="2235332698"/>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65869</TotalTime>
  <Words>4962</Words>
  <Application>Microsoft Office PowerPoint</Application>
  <PresentationFormat>On-screen Show (4:3)</PresentationFormat>
  <Paragraphs>567</Paragraphs>
  <Slides>55</Slides>
  <Notes>55</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1</vt:i4>
      </vt:variant>
      <vt:variant>
        <vt:lpstr>Slide Titles</vt:lpstr>
      </vt:variant>
      <vt:variant>
        <vt:i4>55</vt:i4>
      </vt:variant>
    </vt:vector>
  </HeadingPairs>
  <TitlesOfParts>
    <vt:vector size="63" baseType="lpstr">
      <vt:lpstr>ＭＳ Ｐゴシック</vt:lpstr>
      <vt:lpstr>Arial</vt:lpstr>
      <vt:lpstr>Arial Narrow</vt:lpstr>
      <vt:lpstr>Calibri</vt:lpstr>
      <vt:lpstr>Times New Roman</vt:lpstr>
      <vt:lpstr>2_Default Design</vt:lpstr>
      <vt:lpstr>Office Theme</vt:lpstr>
      <vt:lpstr>Photo Editor Photo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2304</cp:revision>
  <cp:lastPrinted>2021-08-23T23:35:31Z</cp:lastPrinted>
  <dcterms:created xsi:type="dcterms:W3CDTF">2008-08-04T12:05:44Z</dcterms:created>
  <dcterms:modified xsi:type="dcterms:W3CDTF">2023-05-25T13:25:21Z</dcterms:modified>
</cp:coreProperties>
</file>